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46"/>
  </p:notesMasterIdLst>
  <p:handoutMasterIdLst>
    <p:handoutMasterId r:id="rId47"/>
  </p:handoutMasterIdLst>
  <p:sldIdLst>
    <p:sldId id="810" r:id="rId2"/>
    <p:sldId id="812" r:id="rId3"/>
    <p:sldId id="747" r:id="rId4"/>
    <p:sldId id="752" r:id="rId5"/>
    <p:sldId id="776" r:id="rId6"/>
    <p:sldId id="775" r:id="rId7"/>
    <p:sldId id="777" r:id="rId8"/>
    <p:sldId id="798" r:id="rId9"/>
    <p:sldId id="799" r:id="rId10"/>
    <p:sldId id="744" r:id="rId11"/>
    <p:sldId id="803" r:id="rId12"/>
    <p:sldId id="802" r:id="rId13"/>
    <p:sldId id="801" r:id="rId14"/>
    <p:sldId id="809" r:id="rId15"/>
    <p:sldId id="757" r:id="rId16"/>
    <p:sldId id="806" r:id="rId17"/>
    <p:sldId id="807" r:id="rId18"/>
    <p:sldId id="805" r:id="rId19"/>
    <p:sldId id="764" r:id="rId20"/>
    <p:sldId id="728" r:id="rId21"/>
    <p:sldId id="663" r:id="rId22"/>
    <p:sldId id="661" r:id="rId23"/>
    <p:sldId id="738" r:id="rId24"/>
    <p:sldId id="662" r:id="rId25"/>
    <p:sldId id="741" r:id="rId26"/>
    <p:sldId id="740" r:id="rId27"/>
    <p:sldId id="793" r:id="rId28"/>
    <p:sldId id="785" r:id="rId29"/>
    <p:sldId id="773" r:id="rId30"/>
    <p:sldId id="765" r:id="rId31"/>
    <p:sldId id="769" r:id="rId32"/>
    <p:sldId id="772" r:id="rId33"/>
    <p:sldId id="722" r:id="rId34"/>
    <p:sldId id="813" r:id="rId35"/>
    <p:sldId id="787" r:id="rId36"/>
    <p:sldId id="795" r:id="rId37"/>
    <p:sldId id="796" r:id="rId38"/>
    <p:sldId id="797" r:id="rId39"/>
    <p:sldId id="792" r:id="rId40"/>
    <p:sldId id="819" r:id="rId41"/>
    <p:sldId id="790" r:id="rId42"/>
    <p:sldId id="791" r:id="rId43"/>
    <p:sldId id="820" r:id="rId44"/>
    <p:sldId id="786" r:id="rId45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 baseline="30000">
        <a:solidFill>
          <a:schemeClr val="tx1"/>
        </a:solidFill>
        <a:latin typeface="Arial" charset="0"/>
        <a:ea typeface="ＭＳ ゴシック" charset="0"/>
        <a:cs typeface="ＭＳ 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 baseline="30000">
        <a:solidFill>
          <a:schemeClr val="tx1"/>
        </a:solidFill>
        <a:latin typeface="Arial" charset="0"/>
        <a:ea typeface="ＭＳ ゴシック" charset="0"/>
        <a:cs typeface="ＭＳ 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 baseline="30000">
        <a:solidFill>
          <a:schemeClr val="tx1"/>
        </a:solidFill>
        <a:latin typeface="Arial" charset="0"/>
        <a:ea typeface="ＭＳ ゴシック" charset="0"/>
        <a:cs typeface="ＭＳ 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 baseline="30000">
        <a:solidFill>
          <a:schemeClr val="tx1"/>
        </a:solidFill>
        <a:latin typeface="Arial" charset="0"/>
        <a:ea typeface="ＭＳ ゴシック" charset="0"/>
        <a:cs typeface="ＭＳ 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 baseline="30000">
        <a:solidFill>
          <a:schemeClr val="tx1"/>
        </a:solidFill>
        <a:latin typeface="Arial" charset="0"/>
        <a:ea typeface="ＭＳ ゴシック" charset="0"/>
        <a:cs typeface="ＭＳ ゴシック" charset="0"/>
      </a:defRPr>
    </a:lvl5pPr>
    <a:lvl6pPr marL="2286000" algn="l" defTabSz="457200" rtl="0" eaLnBrk="1" latinLnBrk="0" hangingPunct="1">
      <a:defRPr kumimoji="1" kern="1200" baseline="30000">
        <a:solidFill>
          <a:schemeClr val="tx1"/>
        </a:solidFill>
        <a:latin typeface="Arial" charset="0"/>
        <a:ea typeface="ＭＳ ゴシック" charset="0"/>
        <a:cs typeface="ＭＳ ゴシック" charset="0"/>
      </a:defRPr>
    </a:lvl6pPr>
    <a:lvl7pPr marL="2743200" algn="l" defTabSz="457200" rtl="0" eaLnBrk="1" latinLnBrk="0" hangingPunct="1">
      <a:defRPr kumimoji="1" kern="1200" baseline="30000">
        <a:solidFill>
          <a:schemeClr val="tx1"/>
        </a:solidFill>
        <a:latin typeface="Arial" charset="0"/>
        <a:ea typeface="ＭＳ ゴシック" charset="0"/>
        <a:cs typeface="ＭＳ ゴシック" charset="0"/>
      </a:defRPr>
    </a:lvl7pPr>
    <a:lvl8pPr marL="3200400" algn="l" defTabSz="457200" rtl="0" eaLnBrk="1" latinLnBrk="0" hangingPunct="1">
      <a:defRPr kumimoji="1" kern="1200" baseline="30000">
        <a:solidFill>
          <a:schemeClr val="tx1"/>
        </a:solidFill>
        <a:latin typeface="Arial" charset="0"/>
        <a:ea typeface="ＭＳ ゴシック" charset="0"/>
        <a:cs typeface="ＭＳ ゴシック" charset="0"/>
      </a:defRPr>
    </a:lvl8pPr>
    <a:lvl9pPr marL="3657600" algn="l" defTabSz="457200" rtl="0" eaLnBrk="1" latinLnBrk="0" hangingPunct="1">
      <a:defRPr kumimoji="1" kern="1200" baseline="30000">
        <a:solidFill>
          <a:schemeClr val="tx1"/>
        </a:solidFill>
        <a:latin typeface="Arial" charset="0"/>
        <a:ea typeface="ＭＳ ゴシック" charset="0"/>
        <a:cs typeface="ＭＳ 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CFFF9"/>
    <a:srgbClr val="FBB0EB"/>
    <a:srgbClr val="BBE0E3"/>
    <a:srgbClr val="5AB5D6"/>
    <a:srgbClr val="0000FF"/>
    <a:srgbClr val="FC3F43"/>
    <a:srgbClr val="FD6CE9"/>
    <a:srgbClr val="FD99EA"/>
    <a:srgbClr val="0F1D87"/>
    <a:srgbClr val="D4D2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テーマ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792" autoAdjust="0"/>
    <p:restoredTop sz="96208" autoAdjust="0"/>
  </p:normalViewPr>
  <p:slideViewPr>
    <p:cSldViewPr>
      <p:cViewPr varScale="1">
        <p:scale>
          <a:sx n="77" d="100"/>
          <a:sy n="77" d="100"/>
        </p:scale>
        <p:origin x="184" y="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1" cy="492922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>
                <a:latin typeface="Arial" pitchFamily="34" charset="0"/>
                <a:ea typeface="ＭＳ ゴシック" pitchFamily="49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15373" y="1"/>
            <a:ext cx="2918831" cy="492922"/>
          </a:xfrm>
          <a:prstGeom prst="rect">
            <a:avLst/>
          </a:prstGeom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01806BE-138D-534A-BA39-8EFCCC1E8613}" type="datetimeFigureOut">
              <a:rPr lang="ja-JP" altLang="en-US"/>
              <a:pPr>
                <a:defRPr/>
              </a:pPr>
              <a:t>2023/7/21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371817"/>
            <a:ext cx="2918831" cy="492921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>
                <a:latin typeface="Arial" pitchFamily="34" charset="0"/>
                <a:ea typeface="ＭＳ ゴシック" pitchFamily="49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15373" y="9371817"/>
            <a:ext cx="2918831" cy="492921"/>
          </a:xfrm>
          <a:prstGeom prst="rect">
            <a:avLst/>
          </a:prstGeom>
        </p:spPr>
        <p:txBody>
          <a:bodyPr vert="horz" wrap="square" lIns="90727" tIns="45363" rIns="90727" bIns="4536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14EC040-EB52-EE45-A17F-364B3CB0AC1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65272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18831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pitchFamily="34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3" y="1"/>
            <a:ext cx="2918831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pitchFamily="34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41363"/>
            <a:ext cx="4929187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6696"/>
            <a:ext cx="5388610" cy="443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817"/>
            <a:ext cx="2918831" cy="49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pitchFamily="34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3" y="9371817"/>
            <a:ext cx="2918831" cy="49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21D36D-09B7-AD48-855A-4ACDD634B86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57806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ＭＳ Ｐ明朝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ＭＳ Ｐ明朝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ＭＳ Ｐ明朝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ＭＳ Ｐ明朝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ＭＳ Ｐ明朝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21D36D-09B7-AD48-855A-4ACDD634B864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6177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21D36D-09B7-AD48-855A-4ACDD634B864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09414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89FC3-E6D6-9944-81D2-0FD9B6E6932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295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rgbClr val="000000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B5D0C9-C10D-3C42-8483-1DC44F3A5F0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jpe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41.jpeg"/><Relationship Id="rId10" Type="http://schemas.openxmlformats.org/officeDocument/2006/relationships/image" Target="../media/image4.png"/><Relationship Id="rId4" Type="http://schemas.openxmlformats.org/officeDocument/2006/relationships/image" Target="../media/image1.jpe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9.pn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asp.umin.jp/" TargetMode="Externa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57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0.tiff"/><Relationship Id="rId12" Type="http://schemas.openxmlformats.org/officeDocument/2006/relationships/image" Target="../media/image1.jpeg"/><Relationship Id="rId17" Type="http://schemas.openxmlformats.org/officeDocument/2006/relationships/image" Target="../media/image75.jpeg"/><Relationship Id="rId2" Type="http://schemas.microsoft.com/office/2007/relationships/media" Target="../media/media4.m4a"/><Relationship Id="rId16" Type="http://schemas.openxmlformats.org/officeDocument/2006/relationships/image" Target="../media/image74.png"/><Relationship Id="rId1" Type="http://schemas.openxmlformats.org/officeDocument/2006/relationships/audio" Target="NULL" TargetMode="External"/><Relationship Id="rId6" Type="http://schemas.openxmlformats.org/officeDocument/2006/relationships/image" Target="../media/image69.jpeg"/><Relationship Id="rId11" Type="http://schemas.openxmlformats.org/officeDocument/2006/relationships/image" Target="../media/image73.png"/><Relationship Id="rId5" Type="http://schemas.openxmlformats.org/officeDocument/2006/relationships/image" Target="../media/image68.jpeg"/><Relationship Id="rId15" Type="http://schemas.openxmlformats.org/officeDocument/2006/relationships/image" Target="../media/image6.png"/><Relationship Id="rId10" Type="http://schemas.openxmlformats.org/officeDocument/2006/relationships/image" Target="../media/image72.jpeg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Relationship Id="rId1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13" Type="http://schemas.openxmlformats.org/officeDocument/2006/relationships/image" Target="../media/image87.jpeg"/><Relationship Id="rId18" Type="http://schemas.openxmlformats.org/officeDocument/2006/relationships/image" Target="../media/image91.jpeg"/><Relationship Id="rId3" Type="http://schemas.openxmlformats.org/officeDocument/2006/relationships/image" Target="../media/image77.jpeg"/><Relationship Id="rId21" Type="http://schemas.openxmlformats.org/officeDocument/2006/relationships/image" Target="../media/image94.pn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17" Type="http://schemas.openxmlformats.org/officeDocument/2006/relationships/image" Target="../media/image1.jpeg"/><Relationship Id="rId2" Type="http://schemas.openxmlformats.org/officeDocument/2006/relationships/image" Target="../media/image76.jpeg"/><Relationship Id="rId16" Type="http://schemas.openxmlformats.org/officeDocument/2006/relationships/image" Target="../media/image90.png"/><Relationship Id="rId20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png"/><Relationship Id="rId15" Type="http://schemas.openxmlformats.org/officeDocument/2006/relationships/image" Target="../media/image89.jpeg"/><Relationship Id="rId23" Type="http://schemas.openxmlformats.org/officeDocument/2006/relationships/image" Target="../media/image39.png"/><Relationship Id="rId10" Type="http://schemas.openxmlformats.org/officeDocument/2006/relationships/image" Target="../media/image84.jpeg"/><Relationship Id="rId19" Type="http://schemas.openxmlformats.org/officeDocument/2006/relationships/image" Target="../media/image92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88.jpeg"/><Relationship Id="rId2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96.jpg"/><Relationship Id="rId7" Type="http://schemas.openxmlformats.org/officeDocument/2006/relationships/image" Target="../media/image10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openxmlformats.org/officeDocument/2006/relationships/image" Target="../media/image57.png"/><Relationship Id="rId5" Type="http://schemas.openxmlformats.org/officeDocument/2006/relationships/image" Target="../media/image98.jpeg"/><Relationship Id="rId10" Type="http://schemas.openxmlformats.org/officeDocument/2006/relationships/image" Target="../media/image39.png"/><Relationship Id="rId4" Type="http://schemas.openxmlformats.org/officeDocument/2006/relationships/image" Target="../media/image97.pn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74.png"/><Relationship Id="rId3" Type="http://schemas.openxmlformats.org/officeDocument/2006/relationships/image" Target="../media/image102.jpeg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11" Type="http://schemas.openxmlformats.org/officeDocument/2006/relationships/image" Target="../media/image57.png"/><Relationship Id="rId5" Type="http://schemas.openxmlformats.org/officeDocument/2006/relationships/image" Target="../media/image103.jpeg"/><Relationship Id="rId10" Type="http://schemas.openxmlformats.org/officeDocument/2006/relationships/image" Target="../media/image6.png"/><Relationship Id="rId4" Type="http://schemas.openxmlformats.org/officeDocument/2006/relationships/image" Target="../media/image73.png"/><Relationship Id="rId9" Type="http://schemas.openxmlformats.org/officeDocument/2006/relationships/image" Target="../media/image105.jpeg"/><Relationship Id="rId1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6.png"/><Relationship Id="rId18" Type="http://schemas.openxmlformats.org/officeDocument/2006/relationships/image" Target="../media/image121.pn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12" Type="http://schemas.openxmlformats.org/officeDocument/2006/relationships/image" Target="../media/image1.jpeg"/><Relationship Id="rId17" Type="http://schemas.openxmlformats.org/officeDocument/2006/relationships/image" Target="../media/image120.png"/><Relationship Id="rId2" Type="http://schemas.openxmlformats.org/officeDocument/2006/relationships/image" Target="../media/image106.jpeg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5" Type="http://schemas.openxmlformats.org/officeDocument/2006/relationships/image" Target="../media/image118.jpeg"/><Relationship Id="rId10" Type="http://schemas.openxmlformats.org/officeDocument/2006/relationships/image" Target="../media/image114.jpeg"/><Relationship Id="rId19" Type="http://schemas.openxmlformats.org/officeDocument/2006/relationships/image" Target="../media/image57.pn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jpeg"/><Relationship Id="rId18" Type="http://schemas.openxmlformats.org/officeDocument/2006/relationships/image" Target="../media/image39.png"/><Relationship Id="rId3" Type="http://schemas.openxmlformats.org/officeDocument/2006/relationships/image" Target="../media/image123.jpeg"/><Relationship Id="rId7" Type="http://schemas.openxmlformats.org/officeDocument/2006/relationships/image" Target="../media/image1.jpeg"/><Relationship Id="rId12" Type="http://schemas.openxmlformats.org/officeDocument/2006/relationships/image" Target="../media/image131.png"/><Relationship Id="rId17" Type="http://schemas.openxmlformats.org/officeDocument/2006/relationships/image" Target="../media/image136.jpeg"/><Relationship Id="rId2" Type="http://schemas.openxmlformats.org/officeDocument/2006/relationships/image" Target="../media/image122.jpeg"/><Relationship Id="rId16" Type="http://schemas.openxmlformats.org/officeDocument/2006/relationships/image" Target="../media/image135.jpeg"/><Relationship Id="rId20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11" Type="http://schemas.openxmlformats.org/officeDocument/2006/relationships/image" Target="../media/image130.jpeg"/><Relationship Id="rId5" Type="http://schemas.openxmlformats.org/officeDocument/2006/relationships/image" Target="../media/image125.jpeg"/><Relationship Id="rId15" Type="http://schemas.openxmlformats.org/officeDocument/2006/relationships/image" Target="../media/image134.jpeg"/><Relationship Id="rId10" Type="http://schemas.openxmlformats.org/officeDocument/2006/relationships/image" Target="../media/image129.jpeg"/><Relationship Id="rId19" Type="http://schemas.openxmlformats.org/officeDocument/2006/relationships/image" Target="../media/image33.png"/><Relationship Id="rId4" Type="http://schemas.openxmlformats.org/officeDocument/2006/relationships/image" Target="../media/image124.jpeg"/><Relationship Id="rId9" Type="http://schemas.openxmlformats.org/officeDocument/2006/relationships/image" Target="../media/image128.png"/><Relationship Id="rId14" Type="http://schemas.openxmlformats.org/officeDocument/2006/relationships/image" Target="../media/image13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image" Target="../media/image146.png"/><Relationship Id="rId18" Type="http://schemas.openxmlformats.org/officeDocument/2006/relationships/image" Target="../media/image150.jpeg"/><Relationship Id="rId3" Type="http://schemas.openxmlformats.org/officeDocument/2006/relationships/image" Target="../media/image138.jpeg"/><Relationship Id="rId7" Type="http://schemas.openxmlformats.org/officeDocument/2006/relationships/image" Target="../media/image141.jpeg"/><Relationship Id="rId12" Type="http://schemas.openxmlformats.org/officeDocument/2006/relationships/image" Target="../media/image145.png"/><Relationship Id="rId17" Type="http://schemas.openxmlformats.org/officeDocument/2006/relationships/image" Target="../media/image1.jpeg"/><Relationship Id="rId2" Type="http://schemas.openxmlformats.org/officeDocument/2006/relationships/image" Target="../media/image137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44.jpeg"/><Relationship Id="rId5" Type="http://schemas.openxmlformats.org/officeDocument/2006/relationships/image" Target="../media/image140.jpeg"/><Relationship Id="rId15" Type="http://schemas.openxmlformats.org/officeDocument/2006/relationships/image" Target="../media/image148.png"/><Relationship Id="rId10" Type="http://schemas.openxmlformats.org/officeDocument/2006/relationships/image" Target="../media/image143.jpeg"/><Relationship Id="rId19" Type="http://schemas.openxmlformats.org/officeDocument/2006/relationships/image" Target="../media/image6.png"/><Relationship Id="rId4" Type="http://schemas.openxmlformats.org/officeDocument/2006/relationships/image" Target="../media/image139.jpeg"/><Relationship Id="rId9" Type="http://schemas.microsoft.com/office/2007/relationships/hdphoto" Target="../media/hdphoto3.wdp"/><Relationship Id="rId14" Type="http://schemas.openxmlformats.org/officeDocument/2006/relationships/image" Target="../media/image1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asp.umin.jp/" TargetMode="External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1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57.jpeg"/><Relationship Id="rId4" Type="http://schemas.openxmlformats.org/officeDocument/2006/relationships/image" Target="../media/image1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png"/><Relationship Id="rId7" Type="http://schemas.openxmlformats.org/officeDocument/2006/relationships/image" Target="../media/image1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Relationship Id="rId9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6.png"/><Relationship Id="rId3" Type="http://schemas.openxmlformats.org/officeDocument/2006/relationships/image" Target="../media/image165.jpeg"/><Relationship Id="rId7" Type="http://schemas.openxmlformats.org/officeDocument/2006/relationships/image" Target="../media/image169.jpg"/><Relationship Id="rId12" Type="http://schemas.openxmlformats.org/officeDocument/2006/relationships/image" Target="../media/image1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7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69.jpeg"/><Relationship Id="rId5" Type="http://schemas.openxmlformats.org/officeDocument/2006/relationships/image" Target="../media/image100.jpeg"/><Relationship Id="rId4" Type="http://schemas.openxmlformats.org/officeDocument/2006/relationships/image" Target="../media/image151.jpeg"/><Relationship Id="rId9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57.png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57.pn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6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jpe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11" Type="http://schemas.openxmlformats.org/officeDocument/2006/relationships/image" Target="../media/image4.png"/><Relationship Id="rId5" Type="http://schemas.openxmlformats.org/officeDocument/2006/relationships/image" Target="../media/image18.jpeg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5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23292976-8304-D103-CDED-CD17190E765A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5776" y="1543800"/>
            <a:ext cx="3744416" cy="35775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94FEBDA-5C75-27F7-A5DC-338A408964DF}"/>
              </a:ext>
            </a:extLst>
          </p:cNvPr>
          <p:cNvSpPr txBox="1"/>
          <p:nvPr/>
        </p:nvSpPr>
        <p:spPr>
          <a:xfrm>
            <a:off x="122704" y="166996"/>
            <a:ext cx="88985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baseline="0">
                <a:solidFill>
                  <a:srgbClr val="FF0000"/>
                </a:solidFill>
                <a:latin typeface="Edwardian Script ITC" panose="030303020407070D0804" pitchFamily="66" charset="0"/>
              </a:rPr>
              <a:t>Welcome to </a:t>
            </a:r>
            <a:endParaRPr lang="en-US" altLang="ja-JP" sz="4800" baseline="0" dirty="0">
              <a:solidFill>
                <a:srgbClr val="FF0000"/>
              </a:solidFill>
              <a:latin typeface="Edwardian Script ITC" panose="030303020407070D0804" pitchFamily="66" charset="0"/>
            </a:endParaRPr>
          </a:p>
          <a:p>
            <a:r>
              <a:rPr lang="ja-JP" altLang="en-US" sz="4800" baseline="0">
                <a:solidFill>
                  <a:srgbClr val="FF0000"/>
                </a:solidFill>
                <a:latin typeface="Edwardian Script ITC" panose="030303020407070D0804" pitchFamily="66" charset="0"/>
              </a:rPr>
              <a:t>"An Evening with the Future of The ASP!"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4DD30F9-C778-B4BD-56C8-4E611C0182C4}"/>
              </a:ext>
            </a:extLst>
          </p:cNvPr>
          <p:cNvSpPr txBox="1"/>
          <p:nvPr/>
        </p:nvSpPr>
        <p:spPr>
          <a:xfrm>
            <a:off x="1079611" y="5314200"/>
            <a:ext cx="69847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aseline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The </a:t>
            </a:r>
            <a:r>
              <a:rPr lang="ja-JP" altLang="en-US" sz="2400" baseline="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President </a:t>
            </a:r>
            <a:r>
              <a:rPr lang="ja-JP" altLang="en-US" sz="2400" baseline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of A</a:t>
            </a:r>
            <a:r>
              <a:rPr lang="en-US" altLang="ja-JP" sz="2400" baseline="0" dirty="0" err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sian</a:t>
            </a:r>
            <a:r>
              <a:rPr lang="en-US" altLang="ja-JP" sz="2400" baseline="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</a:t>
            </a:r>
            <a:r>
              <a:rPr lang="ja-JP" altLang="en-US" sz="2400" baseline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S</a:t>
            </a:r>
            <a:r>
              <a:rPr lang="en-US" altLang="ja-JP" sz="2400" baseline="0" dirty="0" err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ociety</a:t>
            </a:r>
            <a:r>
              <a:rPr lang="en-US" altLang="ja-JP" sz="2400" baseline="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for </a:t>
            </a:r>
            <a:r>
              <a:rPr lang="ja-JP" altLang="en-US" sz="2400" baseline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</a:t>
            </a:r>
            <a:r>
              <a:rPr lang="en-US" altLang="ja-JP" sz="2400" baseline="0" dirty="0" err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soriasis</a:t>
            </a:r>
            <a:endParaRPr lang="ja-JP" altLang="en-US" sz="2400" baseline="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0CC95E-50C5-5DEF-8AE3-E2A73C469765}"/>
              </a:ext>
            </a:extLst>
          </p:cNvPr>
          <p:cNvSpPr txBox="1"/>
          <p:nvPr/>
        </p:nvSpPr>
        <p:spPr>
          <a:xfrm>
            <a:off x="323528" y="5805264"/>
            <a:ext cx="8613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aseline="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OZAWA Akira, M.D. &amp; Ph.D.  (Tokai University, JAPAN)</a:t>
            </a:r>
            <a:endParaRPr kumimoji="1" lang="ja-JP" altLang="en-US" sz="2400" baseline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895CD1-3BA7-8500-FD45-B2E6847EFBDB}"/>
              </a:ext>
            </a:extLst>
          </p:cNvPr>
          <p:cNvSpPr txBox="1"/>
          <p:nvPr/>
        </p:nvSpPr>
        <p:spPr>
          <a:xfrm>
            <a:off x="1789827" y="6321672"/>
            <a:ext cx="578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Oct. 24, 2022, The Imperial Hotel Tokyo, JAPAN</a:t>
            </a:r>
            <a:endParaRPr kumimoji="1" lang="ja-JP" altLang="en-US" baseline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1B9610C-0BEE-16B1-BF2F-A8F38428E300}"/>
              </a:ext>
            </a:extLst>
          </p:cNvPr>
          <p:cNvSpPr txBox="1"/>
          <p:nvPr/>
        </p:nvSpPr>
        <p:spPr>
          <a:xfrm>
            <a:off x="6300192" y="3861048"/>
            <a:ext cx="15632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</a:rPr>
              <a:t>Click!</a:t>
            </a:r>
            <a:endParaRPr kumimoji="1" lang="ja-JP" altLang="en-US" sz="4400" i="1" baseline="0">
              <a:solidFill>
                <a:srgbClr val="FF0000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451C21E-0949-F09F-7F09-053506F79FDB}"/>
              </a:ext>
            </a:extLst>
          </p:cNvPr>
          <p:cNvSpPr/>
          <p:nvPr/>
        </p:nvSpPr>
        <p:spPr bwMode="auto">
          <a:xfrm>
            <a:off x="6265154" y="3751341"/>
            <a:ext cx="1702485" cy="9349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62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uiExpand="1" build="p" bldLvl="5"/>
      <p:bldP spid="5" grpId="0"/>
      <p:bldP spid="2" grpId="0"/>
      <p:bldP spid="4" grpId="0"/>
      <p:bldP spid="9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/>
          <p:cNvSpPr txBox="1"/>
          <p:nvPr/>
        </p:nvSpPr>
        <p:spPr>
          <a:xfrm>
            <a:off x="641840" y="1628800"/>
            <a:ext cx="8208912" cy="308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aseline="0" dirty="0">
                <a:solidFill>
                  <a:srgbClr val="FF0000"/>
                </a:solidFill>
                <a:latin typeface="+mj-ea"/>
                <a:ea typeface="+mj-ea"/>
              </a:rPr>
              <a:t>〇　</a:t>
            </a:r>
            <a:r>
              <a:rPr lang="en-US" altLang="ja-JP" sz="2000" baseline="0" dirty="0">
                <a:solidFill>
                  <a:srgbClr val="FF0000"/>
                </a:solidFill>
                <a:latin typeface="+mj-ea"/>
                <a:ea typeface="+mj-ea"/>
              </a:rPr>
              <a:t>Rising Our Blossom Together !</a:t>
            </a:r>
          </a:p>
          <a:p>
            <a:endParaRPr lang="en-US" altLang="ja-JP" sz="1050" baseline="0" dirty="0">
              <a:latin typeface="+mj-ea"/>
              <a:ea typeface="+mj-ea"/>
            </a:endParaRPr>
          </a:p>
          <a:p>
            <a:r>
              <a:rPr lang="ja-JP" altLang="en-US" sz="2000" baseline="0">
                <a:latin typeface="+mj-ea"/>
                <a:ea typeface="+mj-ea"/>
              </a:rPr>
              <a:t>〇　</a:t>
            </a:r>
            <a:r>
              <a:rPr lang="en-US" altLang="en-US" sz="2000" baseline="0" dirty="0">
                <a:latin typeface="+mj-ea"/>
                <a:ea typeface="+mj-ea"/>
              </a:rPr>
              <a:t>President : </a:t>
            </a:r>
            <a:r>
              <a:rPr lang="en-US" altLang="ja-JP" sz="2000" baseline="0" dirty="0">
                <a:latin typeface="+mj-ea"/>
                <a:ea typeface="+mj-ea"/>
              </a:rPr>
              <a:t>Dr.</a:t>
            </a:r>
            <a:r>
              <a:rPr lang="ja-JP" altLang="en-US" sz="2000" baseline="0" dirty="0">
                <a:latin typeface="+mj-ea"/>
                <a:ea typeface="+mj-ea"/>
              </a:rPr>
              <a:t>Y</a:t>
            </a:r>
            <a:r>
              <a:rPr lang="en-US" altLang="ja-JP" sz="2000" baseline="0" dirty="0">
                <a:latin typeface="+mj-ea"/>
                <a:ea typeface="+mj-ea"/>
              </a:rPr>
              <a:t>OUN</a:t>
            </a:r>
            <a:r>
              <a:rPr lang="ja-JP" altLang="en-US" sz="2000" baseline="0" dirty="0">
                <a:latin typeface="+mj-ea"/>
                <a:ea typeface="+mj-ea"/>
              </a:rPr>
              <a:t> </a:t>
            </a:r>
            <a:r>
              <a:rPr lang="en-US" altLang="ja-JP" sz="2000" baseline="0" dirty="0">
                <a:latin typeface="+mj-ea"/>
                <a:ea typeface="+mj-ea"/>
              </a:rPr>
              <a:t>Jai</a:t>
            </a:r>
            <a:r>
              <a:rPr lang="ja-JP" altLang="en-US" sz="2000" baseline="0">
                <a:latin typeface="+mj-ea"/>
                <a:ea typeface="+mj-ea"/>
              </a:rPr>
              <a:t> </a:t>
            </a:r>
            <a:r>
              <a:rPr lang="en-US" altLang="ja-JP" sz="2000" baseline="0" dirty="0">
                <a:latin typeface="+mj-ea"/>
                <a:ea typeface="+mj-ea"/>
              </a:rPr>
              <a:t>Il, M.D. &amp; Ph.D.      </a:t>
            </a:r>
          </a:p>
          <a:p>
            <a:r>
              <a:rPr lang="en-US" altLang="en-US" sz="2000" baseline="0" dirty="0">
                <a:latin typeface="+mj-ea"/>
                <a:ea typeface="+mj-ea"/>
              </a:rPr>
              <a:t>     Secretary General : Dr.</a:t>
            </a:r>
            <a:r>
              <a:rPr lang="ja-JP" altLang="en-US" sz="2000" baseline="0" dirty="0">
                <a:latin typeface="+mj-ea"/>
                <a:ea typeface="+mj-ea"/>
              </a:rPr>
              <a:t>S</a:t>
            </a:r>
            <a:r>
              <a:rPr lang="en-US" altLang="ja-JP" sz="2000" baseline="0" dirty="0">
                <a:latin typeface="+mj-ea"/>
                <a:ea typeface="+mj-ea"/>
              </a:rPr>
              <a:t>ONG</a:t>
            </a:r>
            <a:r>
              <a:rPr lang="ja-JP" altLang="en-US" sz="2000" baseline="0" dirty="0">
                <a:latin typeface="+mj-ea"/>
                <a:ea typeface="+mj-ea"/>
              </a:rPr>
              <a:t> </a:t>
            </a:r>
            <a:r>
              <a:rPr lang="en-US" altLang="ja-JP" sz="2000" baseline="0" dirty="0" err="1">
                <a:latin typeface="+mj-ea"/>
                <a:ea typeface="+mj-ea"/>
              </a:rPr>
              <a:t>Hae</a:t>
            </a:r>
            <a:r>
              <a:rPr lang="ja-JP" altLang="en-US" sz="2000" baseline="0">
                <a:latin typeface="+mj-ea"/>
                <a:ea typeface="+mj-ea"/>
              </a:rPr>
              <a:t> </a:t>
            </a:r>
            <a:r>
              <a:rPr lang="en-US" altLang="ja-JP" sz="2000" baseline="0" dirty="0">
                <a:latin typeface="+mj-ea"/>
                <a:ea typeface="+mj-ea"/>
              </a:rPr>
              <a:t>Jun, M.D. &amp; Ph.D. </a:t>
            </a:r>
          </a:p>
          <a:p>
            <a:r>
              <a:rPr lang="en-US" altLang="ja-JP" sz="2000" baseline="0" dirty="0">
                <a:latin typeface="+mj-ea"/>
                <a:ea typeface="+mj-ea"/>
              </a:rPr>
              <a:t>     Secretaries : </a:t>
            </a:r>
            <a:r>
              <a:rPr lang="en-US" altLang="ja-JP" sz="2000" baseline="0" dirty="0" err="1">
                <a:latin typeface="+mj-ea"/>
                <a:ea typeface="+mj-ea"/>
              </a:rPr>
              <a:t>Drs.MABUCHI</a:t>
            </a:r>
            <a:r>
              <a:rPr lang="en-US" altLang="ja-JP" sz="2000" baseline="0" dirty="0">
                <a:latin typeface="+mj-ea"/>
                <a:ea typeface="+mj-ea"/>
              </a:rPr>
              <a:t> (Japan), FAN (China),  </a:t>
            </a:r>
          </a:p>
          <a:p>
            <a:r>
              <a:rPr lang="en-US" altLang="ja-JP" sz="2000" baseline="0" dirty="0">
                <a:latin typeface="+mj-ea"/>
                <a:ea typeface="+mj-ea"/>
              </a:rPr>
              <a:t>                        </a:t>
            </a:r>
            <a:r>
              <a:rPr lang="en-US" altLang="ja-JP" sz="2000" baseline="0" dirty="0">
                <a:latin typeface="+mj-ea"/>
              </a:rPr>
              <a:t>SINDHVANANDA(Thailand) and DINO(Chinese Taipei</a:t>
            </a:r>
            <a:r>
              <a:rPr lang="en-US" altLang="en-US" sz="2000" baseline="0" dirty="0">
                <a:latin typeface="+mj-ea"/>
              </a:rPr>
              <a:t>).</a:t>
            </a:r>
            <a:endParaRPr lang="en-US" altLang="ja-JP" sz="2000" baseline="0" dirty="0">
              <a:latin typeface="+mj-ea"/>
              <a:ea typeface="+mj-ea"/>
            </a:endParaRPr>
          </a:p>
          <a:p>
            <a:endParaRPr lang="en-US" altLang="ja-JP" sz="1000" baseline="0" dirty="0">
              <a:latin typeface="+mj-ea"/>
              <a:ea typeface="+mj-ea"/>
            </a:endParaRPr>
          </a:p>
          <a:p>
            <a:r>
              <a:rPr lang="ja-JP" altLang="en-US" sz="2000" baseline="0">
                <a:latin typeface="+mj-ea"/>
                <a:ea typeface="+mj-ea"/>
              </a:rPr>
              <a:t>〇　</a:t>
            </a:r>
            <a:r>
              <a:rPr lang="en-US" altLang="ja-JP" sz="2000" baseline="0" dirty="0">
                <a:latin typeface="+mj-ea"/>
              </a:rPr>
              <a:t>102 </a:t>
            </a:r>
            <a:r>
              <a:rPr lang="en-US" altLang="ja-JP" sz="2000" baseline="0" dirty="0"/>
              <a:t>participants</a:t>
            </a:r>
            <a:r>
              <a:rPr lang="ja-JP" altLang="ja-JP" sz="2000" baseline="0" dirty="0"/>
              <a:t> </a:t>
            </a:r>
            <a:r>
              <a:rPr lang="en-US" altLang="ja-JP" sz="2000" baseline="0" dirty="0">
                <a:latin typeface="+mj-ea"/>
              </a:rPr>
              <a:t>: 75 Korean, 12 Japanese, 9 Chinese, </a:t>
            </a:r>
          </a:p>
          <a:p>
            <a:r>
              <a:rPr lang="en-US" altLang="ja-JP" sz="2000" baseline="0" dirty="0">
                <a:latin typeface="+mj-ea"/>
              </a:rPr>
              <a:t>                               4 Chinese Taipei, 1 Thailand &amp; 3 Mongolians</a:t>
            </a:r>
            <a:r>
              <a:rPr lang="en-US" altLang="ja-JP" sz="2000" baseline="0" dirty="0">
                <a:latin typeface="+mj-ea"/>
                <a:ea typeface="+mj-ea"/>
              </a:rPr>
              <a:t>.</a:t>
            </a:r>
          </a:p>
          <a:p>
            <a:endParaRPr lang="en-US" altLang="ja-JP" sz="1000" baseline="0" dirty="0">
              <a:latin typeface="+mj-ea"/>
              <a:ea typeface="+mj-ea"/>
            </a:endParaRPr>
          </a:p>
          <a:p>
            <a:r>
              <a:rPr lang="ja-JP" altLang="en-US" sz="2000" baseline="0">
                <a:latin typeface="+mj-ea"/>
                <a:ea typeface="+mj-ea"/>
              </a:rPr>
              <a:t>〇　</a:t>
            </a:r>
            <a:r>
              <a:rPr lang="en-US" altLang="ja-JP" sz="2000" baseline="0" dirty="0">
                <a:latin typeface="+mj-ea"/>
                <a:ea typeface="+mj-ea"/>
              </a:rPr>
              <a:t>Supported by the KSP &amp; the KDA.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A1BB4A-7C65-5205-BF9C-78FB61ECA822}"/>
              </a:ext>
            </a:extLst>
          </p:cNvPr>
          <p:cNvSpPr txBox="1"/>
          <p:nvPr/>
        </p:nvSpPr>
        <p:spPr>
          <a:xfrm>
            <a:off x="3523774" y="283295"/>
            <a:ext cx="16962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2 0 1 6</a:t>
            </a:r>
            <a:endParaRPr kumimoji="1" lang="ja-JP" altLang="en-US" sz="4400" i="1" baseline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pic>
        <p:nvPicPr>
          <p:cNvPr id="20" name="図 19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70181707-EE47-383B-C6EE-35958DAC88BD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67479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4322AB3-5C4B-459A-6EA7-AE21F21CDF7F}"/>
              </a:ext>
            </a:extLst>
          </p:cNvPr>
          <p:cNvSpPr/>
          <p:nvPr/>
        </p:nvSpPr>
        <p:spPr>
          <a:xfrm>
            <a:off x="198217" y="1050117"/>
            <a:ext cx="8649686" cy="475824"/>
          </a:xfrm>
          <a:prstGeom prst="rect">
            <a:avLst/>
          </a:prstGeom>
          <a:solidFill>
            <a:srgbClr val="002060"/>
          </a:solidFill>
          <a:ln w="38100">
            <a:solidFill>
              <a:srgbClr val="0F1D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aseline="0">
              <a:highlight>
                <a:srgbClr val="0000FF"/>
              </a:highlight>
              <a:latin typeface="+mj-ea"/>
              <a:ea typeface="+mj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2365" y="980728"/>
            <a:ext cx="8991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Asian</a:t>
            </a:r>
            <a:r>
              <a:rPr lang="ja-JP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Summit</a:t>
            </a:r>
            <a:r>
              <a:rPr lang="ja-JP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for</a:t>
            </a:r>
            <a:r>
              <a:rPr lang="ja-JP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Psoriasis</a:t>
            </a:r>
            <a:r>
              <a:rPr lang="ja-JP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2016</a:t>
            </a:r>
            <a:r>
              <a:rPr lang="ja-JP" altLang="en-US" sz="2700" baseline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rgbClr val="FFFF00"/>
                </a:solidFill>
                <a:latin typeface="+mj-ea"/>
                <a:ea typeface="+mj-ea"/>
              </a:rPr>
              <a:t>(ASP 2016)</a:t>
            </a:r>
            <a:r>
              <a:rPr lang="en-US" altLang="en-US" sz="2700" baseline="0" dirty="0">
                <a:solidFill>
                  <a:srgbClr val="FFFF00"/>
                </a:solidFill>
                <a:latin typeface="+mj-ea"/>
                <a:ea typeface="+mj-ea"/>
              </a:rPr>
              <a:t>, </a:t>
            </a:r>
            <a:r>
              <a:rPr lang="en-US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Seoul, Korea</a:t>
            </a:r>
            <a:endParaRPr lang="ja-JP" altLang="en-US" sz="2700" baseline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" name="図 1" descr="IMG_4296.JPG">
            <a:extLst>
              <a:ext uri="{FF2B5EF4-FFF2-40B4-BE49-F238E27FC236}">
                <a16:creationId xmlns:a16="http://schemas.microsoft.com/office/drawing/2014/main" id="{362B9167-151C-118B-2391-C9CF5B8827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0" t="7854" r="2393" b="5641"/>
          <a:stretch/>
        </p:blipFill>
        <p:spPr>
          <a:xfrm>
            <a:off x="713688" y="4714260"/>
            <a:ext cx="2840858" cy="1855456"/>
          </a:xfrm>
          <a:prstGeom prst="rect">
            <a:avLst/>
          </a:prstGeom>
        </p:spPr>
      </p:pic>
      <p:pic>
        <p:nvPicPr>
          <p:cNvPr id="4" name="図 3" descr="DSC_0316.JPG">
            <a:extLst>
              <a:ext uri="{FF2B5EF4-FFF2-40B4-BE49-F238E27FC236}">
                <a16:creationId xmlns:a16="http://schemas.microsoft.com/office/drawing/2014/main" id="{F8F144CB-5838-E2CE-F00E-F961C72C35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r="7425" b="7918"/>
          <a:stretch/>
        </p:blipFill>
        <p:spPr>
          <a:xfrm>
            <a:off x="6007046" y="4715112"/>
            <a:ext cx="2840857" cy="1876934"/>
          </a:xfrm>
          <a:prstGeom prst="rect">
            <a:avLst/>
          </a:prstGeom>
        </p:spPr>
      </p:pic>
      <p:pic>
        <p:nvPicPr>
          <p:cNvPr id="5" name="Picture 16" descr="korea">
            <a:extLst>
              <a:ext uri="{FF2B5EF4-FFF2-40B4-BE49-F238E27FC236}">
                <a16:creationId xmlns:a16="http://schemas.microsoft.com/office/drawing/2014/main" id="{C407C65F-C70D-1A0F-477B-E14935E88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854" y="274619"/>
            <a:ext cx="864096" cy="59907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 descr="DSC_0257.JPG">
            <a:extLst>
              <a:ext uri="{FF2B5EF4-FFF2-40B4-BE49-F238E27FC236}">
                <a16:creationId xmlns:a16="http://schemas.microsoft.com/office/drawing/2014/main" id="{21F870A0-685B-A275-0CFB-C133735684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8" t="1391" r="25701" b="27458"/>
          <a:stretch/>
        </p:blipFill>
        <p:spPr>
          <a:xfrm>
            <a:off x="3792443" y="4715964"/>
            <a:ext cx="1907704" cy="1876934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F7AB732-158C-7B4A-8419-22330902E04A}"/>
              </a:ext>
            </a:extLst>
          </p:cNvPr>
          <p:cNvSpPr/>
          <p:nvPr/>
        </p:nvSpPr>
        <p:spPr bwMode="auto">
          <a:xfrm>
            <a:off x="5580112" y="7102159"/>
            <a:ext cx="1702485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63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300"/>
                            </p:stCondLst>
                            <p:childTnLst>
                              <p:par>
                                <p:cTn id="3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3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4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8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3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9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44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bldLvl="5"/>
      <p:bldP spid="3" grpId="0"/>
      <p:bldP spid="21" grpId="0" animBg="1"/>
      <p:bldP spid="10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A1BB4A-7C65-5205-BF9C-78FB61ECA822}"/>
              </a:ext>
            </a:extLst>
          </p:cNvPr>
          <p:cNvSpPr txBox="1"/>
          <p:nvPr/>
        </p:nvSpPr>
        <p:spPr>
          <a:xfrm>
            <a:off x="3523774" y="283295"/>
            <a:ext cx="16962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2 0 1 6</a:t>
            </a:r>
            <a:endParaRPr kumimoji="1" lang="ja-JP" altLang="en-US" sz="4400" i="1" baseline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pic>
        <p:nvPicPr>
          <p:cNvPr id="20" name="図 19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70181707-EE47-383B-C6EE-35958DAC88BD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67479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図 5" descr="DSC_0229.JPG">
            <a:extLst>
              <a:ext uri="{FF2B5EF4-FFF2-40B4-BE49-F238E27FC236}">
                <a16:creationId xmlns:a16="http://schemas.microsoft.com/office/drawing/2014/main" id="{CD1ED7D0-1240-CF02-EABF-234EFBEC90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" t="35672" r="3998" b="29090"/>
          <a:stretch/>
        </p:blipFill>
        <p:spPr>
          <a:xfrm>
            <a:off x="143934" y="1582092"/>
            <a:ext cx="8826713" cy="2816069"/>
          </a:xfrm>
          <a:prstGeom prst="rect">
            <a:avLst/>
          </a:prstGeom>
        </p:spPr>
      </p:pic>
      <p:pic>
        <p:nvPicPr>
          <p:cNvPr id="9" name="Picture 16" descr="korea">
            <a:extLst>
              <a:ext uri="{FF2B5EF4-FFF2-40B4-BE49-F238E27FC236}">
                <a16:creationId xmlns:a16="http://schemas.microsoft.com/office/drawing/2014/main" id="{1487D3A8-EF95-9E0B-0159-DB17C7399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854" y="274619"/>
            <a:ext cx="864096" cy="59907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図 10" descr="IMG_4575.JPG">
            <a:extLst>
              <a:ext uri="{FF2B5EF4-FFF2-40B4-BE49-F238E27FC236}">
                <a16:creationId xmlns:a16="http://schemas.microsoft.com/office/drawing/2014/main" id="{27D0EEE5-4C0B-9541-5817-FCE4147C09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9"/>
          <a:stretch/>
        </p:blipFill>
        <p:spPr>
          <a:xfrm>
            <a:off x="3043464" y="4511645"/>
            <a:ext cx="2752672" cy="2219157"/>
          </a:xfrm>
          <a:prstGeom prst="rect">
            <a:avLst/>
          </a:prstGeom>
        </p:spPr>
      </p:pic>
      <p:pic>
        <p:nvPicPr>
          <p:cNvPr id="13" name="図 12" descr="IMG_4569.JPG">
            <a:extLst>
              <a:ext uri="{FF2B5EF4-FFF2-40B4-BE49-F238E27FC236}">
                <a16:creationId xmlns:a16="http://schemas.microsoft.com/office/drawing/2014/main" id="{22B17FA3-A905-71D7-2385-A05A34F296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6" t="16156" r="19911"/>
          <a:stretch/>
        </p:blipFill>
        <p:spPr>
          <a:xfrm>
            <a:off x="6105475" y="4483615"/>
            <a:ext cx="2752672" cy="2161824"/>
          </a:xfrm>
          <a:prstGeom prst="rect">
            <a:avLst/>
          </a:prstGeom>
        </p:spPr>
      </p:pic>
      <p:pic>
        <p:nvPicPr>
          <p:cNvPr id="14" name="図 13" descr="IMG_4564.JPG">
            <a:extLst>
              <a:ext uri="{FF2B5EF4-FFF2-40B4-BE49-F238E27FC236}">
                <a16:creationId xmlns:a16="http://schemas.microsoft.com/office/drawing/2014/main" id="{55C55F61-D370-A4AE-8ECA-56BB9B5C86F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r="16729"/>
          <a:stretch/>
        </p:blipFill>
        <p:spPr>
          <a:xfrm>
            <a:off x="217570" y="4511645"/>
            <a:ext cx="2448272" cy="221915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E9A499B-FE7D-351F-E00B-6417ED7F0613}"/>
              </a:ext>
            </a:extLst>
          </p:cNvPr>
          <p:cNvSpPr/>
          <p:nvPr/>
        </p:nvSpPr>
        <p:spPr>
          <a:xfrm>
            <a:off x="198217" y="1050117"/>
            <a:ext cx="8649686" cy="475824"/>
          </a:xfrm>
          <a:prstGeom prst="rect">
            <a:avLst/>
          </a:prstGeom>
          <a:solidFill>
            <a:srgbClr val="002060"/>
          </a:solidFill>
          <a:ln w="38100">
            <a:solidFill>
              <a:srgbClr val="0F1D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aseline="0">
              <a:highlight>
                <a:srgbClr val="0000FF"/>
              </a:highlight>
              <a:latin typeface="+mj-ea"/>
              <a:ea typeface="+mj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605C5BF-E69E-BA65-BEF5-663045065FD4}"/>
              </a:ext>
            </a:extLst>
          </p:cNvPr>
          <p:cNvSpPr txBox="1"/>
          <p:nvPr/>
        </p:nvSpPr>
        <p:spPr>
          <a:xfrm>
            <a:off x="152365" y="980728"/>
            <a:ext cx="8991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Asian</a:t>
            </a:r>
            <a:r>
              <a:rPr lang="ja-JP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Summit</a:t>
            </a:r>
            <a:r>
              <a:rPr lang="ja-JP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for</a:t>
            </a:r>
            <a:r>
              <a:rPr lang="ja-JP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Psoriasis</a:t>
            </a:r>
            <a:r>
              <a:rPr lang="ja-JP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2016</a:t>
            </a:r>
            <a:r>
              <a:rPr lang="ja-JP" altLang="en-US" sz="2700" baseline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rgbClr val="FFFF00"/>
                </a:solidFill>
                <a:latin typeface="+mj-ea"/>
                <a:ea typeface="+mj-ea"/>
              </a:rPr>
              <a:t>(ASP 2016)</a:t>
            </a:r>
            <a:r>
              <a:rPr lang="en-US" altLang="en-US" sz="2700" baseline="0" dirty="0">
                <a:solidFill>
                  <a:srgbClr val="FFFF00"/>
                </a:solidFill>
                <a:latin typeface="+mj-ea"/>
                <a:ea typeface="+mj-ea"/>
              </a:rPr>
              <a:t>, </a:t>
            </a:r>
            <a:r>
              <a:rPr lang="en-US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Seoul, Korea</a:t>
            </a:r>
            <a:endParaRPr lang="ja-JP" altLang="en-US" sz="2700" baseline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5" name="トラック 03">
            <a:hlinkClick r:id="" action="ppaction://media"/>
            <a:extLst>
              <a:ext uri="{FF2B5EF4-FFF2-40B4-BE49-F238E27FC236}">
                <a16:creationId xmlns:a16="http://schemas.microsoft.com/office/drawing/2014/main" id="{4C528DF7-B2CD-8C03-BBEB-7238028100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309" end="16314.72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41826" y="424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1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A1BB4A-7C65-5205-BF9C-78FB61ECA822}"/>
              </a:ext>
            </a:extLst>
          </p:cNvPr>
          <p:cNvSpPr txBox="1"/>
          <p:nvPr/>
        </p:nvSpPr>
        <p:spPr>
          <a:xfrm>
            <a:off x="3523774" y="283295"/>
            <a:ext cx="16962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2 0 1 6</a:t>
            </a:r>
            <a:endParaRPr kumimoji="1" lang="ja-JP" altLang="en-US" sz="4400" i="1" baseline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pic>
        <p:nvPicPr>
          <p:cNvPr id="20" name="図 19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70181707-EE47-383B-C6EE-35958DAC88BD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67479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16" descr="korea">
            <a:extLst>
              <a:ext uri="{FF2B5EF4-FFF2-40B4-BE49-F238E27FC236}">
                <a16:creationId xmlns:a16="http://schemas.microsoft.com/office/drawing/2014/main" id="{B34E3732-CD6E-0CE8-2580-5CF4BB26C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854" y="274619"/>
            <a:ext cx="864096" cy="59907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 descr="The 1st circular-ASP2016draft.pdf">
            <a:extLst>
              <a:ext uri="{FF2B5EF4-FFF2-40B4-BE49-F238E27FC236}">
                <a16:creationId xmlns:a16="http://schemas.microsoft.com/office/drawing/2014/main" id="{B4B4C2ED-710D-43A0-B6F6-2A838376D1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8" r="3236" b="32795"/>
          <a:stretch/>
        </p:blipFill>
        <p:spPr>
          <a:xfrm>
            <a:off x="497509" y="1609636"/>
            <a:ext cx="3999371" cy="5101295"/>
          </a:xfrm>
          <a:prstGeom prst="rect">
            <a:avLst/>
          </a:prstGeom>
        </p:spPr>
      </p:pic>
      <p:pic>
        <p:nvPicPr>
          <p:cNvPr id="8" name="図 7" descr="CCI20180501.pdf">
            <a:extLst>
              <a:ext uri="{FF2B5EF4-FFF2-40B4-BE49-F238E27FC236}">
                <a16:creationId xmlns:a16="http://schemas.microsoft.com/office/drawing/2014/main" id="{602AE610-3EE7-EB7E-58D9-65DF4A1563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3" t="20740" r="28256" b="25494"/>
          <a:stretch/>
        </p:blipFill>
        <p:spPr>
          <a:xfrm rot="16200000">
            <a:off x="4251829" y="1882490"/>
            <a:ext cx="5115187" cy="449688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B7C50A1-9C48-E7CB-FA50-95962E5F9B15}"/>
              </a:ext>
            </a:extLst>
          </p:cNvPr>
          <p:cNvSpPr/>
          <p:nvPr/>
        </p:nvSpPr>
        <p:spPr>
          <a:xfrm>
            <a:off x="198217" y="1050117"/>
            <a:ext cx="8649686" cy="475824"/>
          </a:xfrm>
          <a:prstGeom prst="rect">
            <a:avLst/>
          </a:prstGeom>
          <a:solidFill>
            <a:srgbClr val="002060"/>
          </a:solidFill>
          <a:ln w="38100">
            <a:solidFill>
              <a:srgbClr val="0F1D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aseline="0">
              <a:highlight>
                <a:srgbClr val="0000FF"/>
              </a:highlight>
              <a:latin typeface="+mj-ea"/>
              <a:ea typeface="+mj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A3B2DFC-EADF-8E9C-B06E-27FC7983E5D7}"/>
              </a:ext>
            </a:extLst>
          </p:cNvPr>
          <p:cNvSpPr txBox="1"/>
          <p:nvPr/>
        </p:nvSpPr>
        <p:spPr>
          <a:xfrm>
            <a:off x="152365" y="980728"/>
            <a:ext cx="8991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Asian</a:t>
            </a:r>
            <a:r>
              <a:rPr lang="ja-JP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Summit</a:t>
            </a:r>
            <a:r>
              <a:rPr lang="ja-JP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for</a:t>
            </a:r>
            <a:r>
              <a:rPr lang="ja-JP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Psoriasis</a:t>
            </a:r>
            <a:r>
              <a:rPr lang="ja-JP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2016</a:t>
            </a:r>
            <a:r>
              <a:rPr lang="ja-JP" altLang="en-US" sz="2700" baseline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rgbClr val="FFFF00"/>
                </a:solidFill>
                <a:latin typeface="+mj-ea"/>
                <a:ea typeface="+mj-ea"/>
              </a:rPr>
              <a:t>(ASP 2016)</a:t>
            </a:r>
            <a:r>
              <a:rPr lang="en-US" altLang="en-US" sz="2700" baseline="0" dirty="0">
                <a:solidFill>
                  <a:srgbClr val="FFFF00"/>
                </a:solidFill>
                <a:latin typeface="+mj-ea"/>
                <a:ea typeface="+mj-ea"/>
              </a:rPr>
              <a:t>, </a:t>
            </a:r>
            <a:r>
              <a:rPr lang="en-US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Seoul, Korea</a:t>
            </a:r>
            <a:endParaRPr lang="ja-JP" altLang="en-US" sz="2700" baseline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CB6607C-C881-D592-B25F-595E4521843A}"/>
              </a:ext>
            </a:extLst>
          </p:cNvPr>
          <p:cNvSpPr/>
          <p:nvPr/>
        </p:nvSpPr>
        <p:spPr bwMode="auto">
          <a:xfrm>
            <a:off x="5580112" y="7102159"/>
            <a:ext cx="1702485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303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A1BB4A-7C65-5205-BF9C-78FB61ECA822}"/>
              </a:ext>
            </a:extLst>
          </p:cNvPr>
          <p:cNvSpPr txBox="1"/>
          <p:nvPr/>
        </p:nvSpPr>
        <p:spPr>
          <a:xfrm>
            <a:off x="3523774" y="283295"/>
            <a:ext cx="16962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2 0 1 6</a:t>
            </a:r>
            <a:endParaRPr kumimoji="1" lang="ja-JP" altLang="en-US" sz="4400" i="1" baseline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pic>
        <p:nvPicPr>
          <p:cNvPr id="20" name="図 19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70181707-EE47-383B-C6EE-35958DAC88BD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67479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16" descr="korea">
            <a:extLst>
              <a:ext uri="{FF2B5EF4-FFF2-40B4-BE49-F238E27FC236}">
                <a16:creationId xmlns:a16="http://schemas.microsoft.com/office/drawing/2014/main" id="{2E34E231-359F-C265-353C-91AF5826D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854" y="274619"/>
            <a:ext cx="864096" cy="59907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DSC_0404.JPG">
            <a:extLst>
              <a:ext uri="{FF2B5EF4-FFF2-40B4-BE49-F238E27FC236}">
                <a16:creationId xmlns:a16="http://schemas.microsoft.com/office/drawing/2014/main" id="{C4ABAB62-1B51-099E-E974-B30269C4AD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978" r="25660" b="38589"/>
          <a:stretch/>
        </p:blipFill>
        <p:spPr>
          <a:xfrm>
            <a:off x="5553563" y="1689032"/>
            <a:ext cx="3288184" cy="2251968"/>
          </a:xfrm>
          <a:prstGeom prst="rect">
            <a:avLst/>
          </a:prstGeom>
        </p:spPr>
      </p:pic>
      <p:pic>
        <p:nvPicPr>
          <p:cNvPr id="9" name="図 8" descr="DSC_0312.JPG">
            <a:extLst>
              <a:ext uri="{FF2B5EF4-FFF2-40B4-BE49-F238E27FC236}">
                <a16:creationId xmlns:a16="http://schemas.microsoft.com/office/drawing/2014/main" id="{E32BB4D8-91C2-4D93-9217-E98F8EC1EE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1" r="5801" b="27494"/>
          <a:stretch/>
        </p:blipFill>
        <p:spPr>
          <a:xfrm flipH="1">
            <a:off x="241079" y="4079010"/>
            <a:ext cx="8600668" cy="2600034"/>
          </a:xfrm>
          <a:prstGeom prst="rect">
            <a:avLst/>
          </a:prstGeom>
        </p:spPr>
      </p:pic>
      <p:pic>
        <p:nvPicPr>
          <p:cNvPr id="11" name="図 10" descr="DSC_0153.JPG">
            <a:extLst>
              <a:ext uri="{FF2B5EF4-FFF2-40B4-BE49-F238E27FC236}">
                <a16:creationId xmlns:a16="http://schemas.microsoft.com/office/drawing/2014/main" id="{B493B9AE-D092-CC32-1063-5365DD95F9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" t="11264" r="33533" b="23749"/>
          <a:stretch/>
        </p:blipFill>
        <p:spPr>
          <a:xfrm flipH="1">
            <a:off x="5201590" y="4229094"/>
            <a:ext cx="3612353" cy="2354287"/>
          </a:xfrm>
          <a:prstGeom prst="rect">
            <a:avLst/>
          </a:prstGeom>
        </p:spPr>
      </p:pic>
      <p:pic>
        <p:nvPicPr>
          <p:cNvPr id="14" name="図 13" descr="IMG_4294.JPG">
            <a:extLst>
              <a:ext uri="{FF2B5EF4-FFF2-40B4-BE49-F238E27FC236}">
                <a16:creationId xmlns:a16="http://schemas.microsoft.com/office/drawing/2014/main" id="{D3439689-1CB4-2D5A-2FD5-F4FB299508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6" t="28284" r="18810" b="2289"/>
          <a:stretch/>
        </p:blipFill>
        <p:spPr>
          <a:xfrm>
            <a:off x="302253" y="1676025"/>
            <a:ext cx="5113610" cy="2155489"/>
          </a:xfrm>
          <a:prstGeom prst="rect">
            <a:avLst/>
          </a:prstGeom>
        </p:spPr>
      </p:pic>
      <p:pic>
        <p:nvPicPr>
          <p:cNvPr id="15" name="図 14" descr="DSC_0425.JPG">
            <a:extLst>
              <a:ext uri="{FF2B5EF4-FFF2-40B4-BE49-F238E27FC236}">
                <a16:creationId xmlns:a16="http://schemas.microsoft.com/office/drawing/2014/main" id="{688982A1-BD41-17DB-B8DB-D01E15E6B4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5" r="4195"/>
          <a:stretch/>
        </p:blipFill>
        <p:spPr>
          <a:xfrm>
            <a:off x="302253" y="4254748"/>
            <a:ext cx="4871535" cy="2248558"/>
          </a:xfrm>
          <a:prstGeom prst="rect">
            <a:avLst/>
          </a:prstGeom>
        </p:spPr>
      </p:pic>
      <p:pic>
        <p:nvPicPr>
          <p:cNvPr id="7" name="図 6" descr="IMG_4462.JPG">
            <a:extLst>
              <a:ext uri="{FF2B5EF4-FFF2-40B4-BE49-F238E27FC236}">
                <a16:creationId xmlns:a16="http://schemas.microsoft.com/office/drawing/2014/main" id="{6C73725A-D13B-6F5C-945B-B3E30AE170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2" t="12628" r="8295" b="16946"/>
          <a:stretch/>
        </p:blipFill>
        <p:spPr>
          <a:xfrm>
            <a:off x="811564" y="1637923"/>
            <a:ext cx="3998183" cy="248986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083F237-C585-436D-13B5-FA9165ABDF09}"/>
              </a:ext>
            </a:extLst>
          </p:cNvPr>
          <p:cNvSpPr/>
          <p:nvPr/>
        </p:nvSpPr>
        <p:spPr>
          <a:xfrm>
            <a:off x="198217" y="1050117"/>
            <a:ext cx="8649686" cy="475824"/>
          </a:xfrm>
          <a:prstGeom prst="rect">
            <a:avLst/>
          </a:prstGeom>
          <a:solidFill>
            <a:srgbClr val="002060"/>
          </a:solidFill>
          <a:ln w="38100">
            <a:solidFill>
              <a:srgbClr val="0F1D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aseline="0">
              <a:highlight>
                <a:srgbClr val="0000FF"/>
              </a:highlight>
              <a:latin typeface="+mj-ea"/>
              <a:ea typeface="+mj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0CDCBF1-4B43-BF91-7427-9DFCCB4BB9BA}"/>
              </a:ext>
            </a:extLst>
          </p:cNvPr>
          <p:cNvSpPr txBox="1"/>
          <p:nvPr/>
        </p:nvSpPr>
        <p:spPr>
          <a:xfrm>
            <a:off x="152365" y="980728"/>
            <a:ext cx="8991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Asian</a:t>
            </a:r>
            <a:r>
              <a:rPr lang="ja-JP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Summit</a:t>
            </a:r>
            <a:r>
              <a:rPr lang="ja-JP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for</a:t>
            </a:r>
            <a:r>
              <a:rPr lang="ja-JP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Psoriasis</a:t>
            </a:r>
            <a:r>
              <a:rPr lang="ja-JP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2016</a:t>
            </a:r>
            <a:r>
              <a:rPr lang="ja-JP" altLang="en-US" sz="2700" baseline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rgbClr val="FFFF00"/>
                </a:solidFill>
                <a:latin typeface="+mj-ea"/>
                <a:ea typeface="+mj-ea"/>
              </a:rPr>
              <a:t>(ASP 2016)</a:t>
            </a:r>
            <a:r>
              <a:rPr lang="en-US" altLang="en-US" sz="2700" baseline="0" dirty="0">
                <a:solidFill>
                  <a:srgbClr val="FFFF00"/>
                </a:solidFill>
                <a:latin typeface="+mj-ea"/>
                <a:ea typeface="+mj-ea"/>
              </a:rPr>
              <a:t>, </a:t>
            </a:r>
            <a:r>
              <a:rPr lang="en-US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Seoul, Korea</a:t>
            </a:r>
            <a:endParaRPr lang="ja-JP" altLang="en-US" sz="2700" baseline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06ABE42-B004-D10D-A072-FF58D7262DD3}"/>
              </a:ext>
            </a:extLst>
          </p:cNvPr>
          <p:cNvSpPr/>
          <p:nvPr/>
        </p:nvSpPr>
        <p:spPr bwMode="auto">
          <a:xfrm>
            <a:off x="5580112" y="7102159"/>
            <a:ext cx="1702485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809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A1BB4A-7C65-5205-BF9C-78FB61ECA822}"/>
              </a:ext>
            </a:extLst>
          </p:cNvPr>
          <p:cNvSpPr txBox="1"/>
          <p:nvPr/>
        </p:nvSpPr>
        <p:spPr>
          <a:xfrm>
            <a:off x="3523774" y="283295"/>
            <a:ext cx="16962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2 0 1 6</a:t>
            </a:r>
            <a:endParaRPr kumimoji="1" lang="ja-JP" altLang="en-US" sz="4400" i="1" baseline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pic>
        <p:nvPicPr>
          <p:cNvPr id="20" name="図 19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70181707-EE47-383B-C6EE-35958DAC88BD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67479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Picture 16" descr="korea">
            <a:extLst>
              <a:ext uri="{FF2B5EF4-FFF2-40B4-BE49-F238E27FC236}">
                <a16:creationId xmlns:a16="http://schemas.microsoft.com/office/drawing/2014/main" id="{2E34E231-359F-C265-353C-91AF5826D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854" y="274619"/>
            <a:ext cx="864096" cy="59907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IMG_4372.JPG">
            <a:extLst>
              <a:ext uri="{FF2B5EF4-FFF2-40B4-BE49-F238E27FC236}">
                <a16:creationId xmlns:a16="http://schemas.microsoft.com/office/drawing/2014/main" id="{25B0380E-A8ED-9BEC-B749-060BE1BB5E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94"/>
          <a:stretch/>
        </p:blipFill>
        <p:spPr>
          <a:xfrm>
            <a:off x="290867" y="1666985"/>
            <a:ext cx="8557036" cy="3009628"/>
          </a:xfrm>
          <a:prstGeom prst="rect">
            <a:avLst/>
          </a:prstGeom>
        </p:spPr>
      </p:pic>
      <p:pic>
        <p:nvPicPr>
          <p:cNvPr id="9" name="図 8" descr="IMG_4740.JPG">
            <a:extLst>
              <a:ext uri="{FF2B5EF4-FFF2-40B4-BE49-F238E27FC236}">
                <a16:creationId xmlns:a16="http://schemas.microsoft.com/office/drawing/2014/main" id="{C62D6366-070E-36C3-367B-51556C7FA6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0" t="-6638" r="26741" b="40572"/>
          <a:stretch/>
        </p:blipFill>
        <p:spPr>
          <a:xfrm flipH="1">
            <a:off x="5364968" y="4122104"/>
            <a:ext cx="3522836" cy="2713051"/>
          </a:xfrm>
          <a:prstGeom prst="rect">
            <a:avLst/>
          </a:prstGeom>
        </p:spPr>
      </p:pic>
      <p:pic>
        <p:nvPicPr>
          <p:cNvPr id="11" name="図 10" descr="IMG_4756.JPG">
            <a:extLst>
              <a:ext uri="{FF2B5EF4-FFF2-40B4-BE49-F238E27FC236}">
                <a16:creationId xmlns:a16="http://schemas.microsoft.com/office/drawing/2014/main" id="{9A63D8C8-58AD-7FDB-82B6-1A7685058E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0" t="15891" r="20258" b="10311"/>
          <a:stretch/>
        </p:blipFill>
        <p:spPr>
          <a:xfrm>
            <a:off x="250478" y="1733898"/>
            <a:ext cx="4705122" cy="3487713"/>
          </a:xfrm>
          <a:prstGeom prst="rect">
            <a:avLst/>
          </a:prstGeom>
        </p:spPr>
      </p:pic>
      <p:pic>
        <p:nvPicPr>
          <p:cNvPr id="12" name="図 11" descr="IMG_2677.JPG">
            <a:extLst>
              <a:ext uri="{FF2B5EF4-FFF2-40B4-BE49-F238E27FC236}">
                <a16:creationId xmlns:a16="http://schemas.microsoft.com/office/drawing/2014/main" id="{C13382C9-5D3C-F084-11A2-BDCB535975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10" t="21915" r="4320" b="42987"/>
          <a:stretch/>
        </p:blipFill>
        <p:spPr>
          <a:xfrm>
            <a:off x="-828600" y="4472697"/>
            <a:ext cx="9649370" cy="231782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902C8ED-5CE2-53E5-FF8E-56BC6304C5B6}"/>
              </a:ext>
            </a:extLst>
          </p:cNvPr>
          <p:cNvSpPr/>
          <p:nvPr/>
        </p:nvSpPr>
        <p:spPr>
          <a:xfrm>
            <a:off x="198217" y="1050117"/>
            <a:ext cx="8649686" cy="475824"/>
          </a:xfrm>
          <a:prstGeom prst="rect">
            <a:avLst/>
          </a:prstGeom>
          <a:solidFill>
            <a:srgbClr val="002060"/>
          </a:solidFill>
          <a:ln w="38100">
            <a:solidFill>
              <a:srgbClr val="0F1D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aseline="0">
              <a:highlight>
                <a:srgbClr val="0000FF"/>
              </a:highlight>
              <a:latin typeface="+mj-ea"/>
              <a:ea typeface="+mj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B0A7D50-F2C1-9B37-9EA2-088B38F0235A}"/>
              </a:ext>
            </a:extLst>
          </p:cNvPr>
          <p:cNvSpPr txBox="1"/>
          <p:nvPr/>
        </p:nvSpPr>
        <p:spPr>
          <a:xfrm>
            <a:off x="152365" y="980728"/>
            <a:ext cx="8991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Asian</a:t>
            </a:r>
            <a:r>
              <a:rPr lang="ja-JP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Summit</a:t>
            </a:r>
            <a:r>
              <a:rPr lang="ja-JP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for</a:t>
            </a:r>
            <a:r>
              <a:rPr lang="ja-JP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Psoriasis</a:t>
            </a:r>
            <a:r>
              <a:rPr lang="ja-JP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chemeClr val="bg1"/>
                </a:solidFill>
                <a:latin typeface="+mj-ea"/>
                <a:ea typeface="+mj-ea"/>
              </a:rPr>
              <a:t>2016</a:t>
            </a:r>
            <a:r>
              <a:rPr lang="ja-JP" altLang="en-US" sz="2700" baseline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700" baseline="0" dirty="0">
                <a:solidFill>
                  <a:srgbClr val="FFFF00"/>
                </a:solidFill>
                <a:latin typeface="+mj-ea"/>
                <a:ea typeface="+mj-ea"/>
              </a:rPr>
              <a:t>(ASP 2016)</a:t>
            </a:r>
            <a:r>
              <a:rPr lang="en-US" altLang="en-US" sz="2700" baseline="0" dirty="0">
                <a:solidFill>
                  <a:srgbClr val="FFFF00"/>
                </a:solidFill>
                <a:latin typeface="+mj-ea"/>
                <a:ea typeface="+mj-ea"/>
              </a:rPr>
              <a:t>, </a:t>
            </a:r>
            <a:r>
              <a:rPr lang="en-US" altLang="en-US" sz="2700" baseline="0" dirty="0">
                <a:solidFill>
                  <a:schemeClr val="bg1"/>
                </a:solidFill>
                <a:latin typeface="+mj-ea"/>
                <a:ea typeface="+mj-ea"/>
              </a:rPr>
              <a:t>Seoul, Korea</a:t>
            </a:r>
            <a:endParaRPr lang="ja-JP" altLang="en-US" sz="2700" baseline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1CD314F-1536-1E6E-DE2F-3010F989B198}"/>
              </a:ext>
            </a:extLst>
          </p:cNvPr>
          <p:cNvSpPr/>
          <p:nvPr/>
        </p:nvSpPr>
        <p:spPr bwMode="auto">
          <a:xfrm>
            <a:off x="5580112" y="7102159"/>
            <a:ext cx="1702485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870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A1BB4A-7C65-5205-BF9C-78FB61ECA822}"/>
              </a:ext>
            </a:extLst>
          </p:cNvPr>
          <p:cNvSpPr txBox="1"/>
          <p:nvPr/>
        </p:nvSpPr>
        <p:spPr>
          <a:xfrm>
            <a:off x="3533392" y="283295"/>
            <a:ext cx="16866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2 0 1 8</a:t>
            </a:r>
            <a:endParaRPr kumimoji="1" lang="ja-JP" altLang="en-US" sz="4400" i="1" baseline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pic>
        <p:nvPicPr>
          <p:cNvPr id="20" name="図 19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70181707-EE47-383B-C6EE-35958DAC88BD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67479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4322AB3-5C4B-459A-6EA7-AE21F21CDF7F}"/>
              </a:ext>
            </a:extLst>
          </p:cNvPr>
          <p:cNvSpPr/>
          <p:nvPr/>
        </p:nvSpPr>
        <p:spPr>
          <a:xfrm>
            <a:off x="279624" y="1016537"/>
            <a:ext cx="8468840" cy="475824"/>
          </a:xfrm>
          <a:prstGeom prst="rect">
            <a:avLst/>
          </a:prstGeom>
          <a:solidFill>
            <a:srgbClr val="FF0000"/>
          </a:solidFill>
          <a:ln w="38100">
            <a:solidFill>
              <a:srgbClr val="0F1D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aseline="0">
              <a:latin typeface="+mj-ea"/>
              <a:ea typeface="+mj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22C2FD-B936-9471-932A-B6FD8F5315BE}"/>
              </a:ext>
            </a:extLst>
          </p:cNvPr>
          <p:cNvSpPr txBox="1"/>
          <p:nvPr/>
        </p:nvSpPr>
        <p:spPr>
          <a:xfrm>
            <a:off x="107504" y="1069286"/>
            <a:ext cx="87445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100" baseline="0" dirty="0">
                <a:solidFill>
                  <a:schemeClr val="bg1"/>
                </a:solidFill>
                <a:latin typeface="+mj-ea"/>
                <a:ea typeface="+mj-ea"/>
              </a:rPr>
              <a:t>  EADC</a:t>
            </a:r>
            <a:r>
              <a:rPr lang="ja-JP" altLang="en-US" sz="21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100" baseline="0" dirty="0">
                <a:solidFill>
                  <a:schemeClr val="bg1"/>
                </a:solidFill>
                <a:latin typeface="+mj-ea"/>
                <a:ea typeface="+mj-ea"/>
              </a:rPr>
              <a:t>International Psoriasis Symposium 2018 </a:t>
            </a:r>
            <a:r>
              <a:rPr lang="en-US" altLang="ja-JP" sz="2100" baseline="0" dirty="0">
                <a:solidFill>
                  <a:srgbClr val="FFFF00"/>
                </a:solidFill>
                <a:latin typeface="+mj-ea"/>
                <a:ea typeface="+mj-ea"/>
              </a:rPr>
              <a:t>(IPS 2018)</a:t>
            </a:r>
            <a:r>
              <a:rPr lang="ja-JP" altLang="en-US" sz="2100" baseline="0" dirty="0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en-US" altLang="en-US" sz="2100" baseline="0" dirty="0">
                <a:solidFill>
                  <a:schemeClr val="bg1"/>
                </a:solidFill>
                <a:latin typeface="+mj-ea"/>
                <a:ea typeface="+mj-ea"/>
              </a:rPr>
              <a:t>Kunming, China</a:t>
            </a:r>
            <a:endParaRPr lang="ja-JP" altLang="en-US" sz="2100" baseline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35AC4D7-F47D-056C-72D1-C27E47E189CA}"/>
              </a:ext>
            </a:extLst>
          </p:cNvPr>
          <p:cNvSpPr txBox="1"/>
          <p:nvPr/>
        </p:nvSpPr>
        <p:spPr>
          <a:xfrm>
            <a:off x="667762" y="1689285"/>
            <a:ext cx="79366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aseline="0" dirty="0">
                <a:latin typeface="+mj-ea"/>
                <a:ea typeface="+mj-ea"/>
              </a:rPr>
              <a:t>〇　</a:t>
            </a:r>
            <a:r>
              <a:rPr lang="en-US" altLang="en-US" sz="2400" baseline="0" dirty="0">
                <a:latin typeface="+mj-ea"/>
                <a:ea typeface="+mj-ea"/>
              </a:rPr>
              <a:t>President : </a:t>
            </a:r>
            <a:r>
              <a:rPr lang="en-US" altLang="en-US" sz="2400" baseline="0" dirty="0" err="1">
                <a:latin typeface="+mj-ea"/>
                <a:ea typeface="+mj-ea"/>
              </a:rPr>
              <a:t>Dr.</a:t>
            </a:r>
            <a:r>
              <a:rPr lang="en-US" altLang="ja-JP" sz="2400" baseline="0" dirty="0" err="1">
                <a:latin typeface="+mj-ea"/>
                <a:ea typeface="+mj-ea"/>
              </a:rPr>
              <a:t>ZHENG</a:t>
            </a:r>
            <a:r>
              <a:rPr lang="ja-JP" altLang="en-US" sz="2400" baseline="0">
                <a:latin typeface="+mj-ea"/>
                <a:ea typeface="+mj-ea"/>
              </a:rPr>
              <a:t> </a:t>
            </a:r>
            <a:r>
              <a:rPr lang="en-US" altLang="ja-JP" sz="2400" baseline="0" dirty="0">
                <a:latin typeface="+mj-ea"/>
                <a:ea typeface="+mj-ea"/>
              </a:rPr>
              <a:t>Min, M.D. &amp; Ph.D.</a:t>
            </a:r>
          </a:p>
          <a:p>
            <a:endParaRPr lang="en-US" altLang="ja-JP" sz="1000" baseline="0" dirty="0">
              <a:latin typeface="+mj-ea"/>
              <a:ea typeface="+mj-ea"/>
            </a:endParaRPr>
          </a:p>
          <a:p>
            <a:r>
              <a:rPr lang="ja-JP" altLang="en-US" sz="2400" baseline="0" dirty="0">
                <a:latin typeface="+mj-ea"/>
                <a:ea typeface="+mj-ea"/>
              </a:rPr>
              <a:t>〇　</a:t>
            </a:r>
            <a:r>
              <a:rPr lang="en-US" altLang="ja-JP" sz="2400" baseline="0" dirty="0">
                <a:latin typeface="+mj-ea"/>
              </a:rPr>
              <a:t>104 </a:t>
            </a:r>
            <a:r>
              <a:rPr lang="en-US" altLang="ja-JP" sz="2400" baseline="0" dirty="0"/>
              <a:t>participants</a:t>
            </a:r>
            <a:r>
              <a:rPr lang="ja-JP" altLang="ja-JP" sz="2400" baseline="0" dirty="0"/>
              <a:t> </a:t>
            </a:r>
            <a:r>
              <a:rPr lang="en-US" altLang="ja-JP" sz="2400" baseline="0" dirty="0">
                <a:latin typeface="+mj-ea"/>
              </a:rPr>
              <a:t>: 80 Chinese, 13 Japanese, </a:t>
            </a:r>
          </a:p>
          <a:p>
            <a:r>
              <a:rPr lang="ja-JP" altLang="en-US" sz="2400" baseline="0" dirty="0">
                <a:latin typeface="+mj-ea"/>
              </a:rPr>
              <a:t>　　　　　　　  </a:t>
            </a:r>
            <a:r>
              <a:rPr lang="en-US" altLang="ja-JP" sz="2400" baseline="0" dirty="0">
                <a:latin typeface="+mj-ea"/>
              </a:rPr>
              <a:t>8 Korean, &amp; 3 Chinese Taipei.</a:t>
            </a:r>
          </a:p>
          <a:p>
            <a:endParaRPr lang="en-US" altLang="ja-JP" sz="1000" baseline="0" dirty="0">
              <a:latin typeface="+mj-ea"/>
              <a:ea typeface="+mj-ea"/>
            </a:endParaRPr>
          </a:p>
          <a:p>
            <a:r>
              <a:rPr lang="ja-JP" altLang="en-US" sz="2400" baseline="0" dirty="0">
                <a:latin typeface="+mj-ea"/>
                <a:ea typeface="+mj-ea"/>
              </a:rPr>
              <a:t>〇　</a:t>
            </a:r>
            <a:r>
              <a:rPr lang="en-US" altLang="ja-JP" sz="2400" baseline="0" dirty="0">
                <a:latin typeface="+mj-ea"/>
                <a:ea typeface="+mj-ea"/>
              </a:rPr>
              <a:t>Supported by The 5th EADC </a:t>
            </a:r>
          </a:p>
          <a:p>
            <a:r>
              <a:rPr lang="en-US" altLang="ja-JP" sz="2400" baseline="0" dirty="0">
                <a:latin typeface="+mj-ea"/>
                <a:ea typeface="+mj-ea"/>
              </a:rPr>
              <a:t>                          &amp; Chinese Society of Dermatology (CSD)</a:t>
            </a:r>
          </a:p>
        </p:txBody>
      </p:sp>
      <p:pic>
        <p:nvPicPr>
          <p:cNvPr id="2" name="図 1" descr="images-1.png">
            <a:extLst>
              <a:ext uri="{FF2B5EF4-FFF2-40B4-BE49-F238E27FC236}">
                <a16:creationId xmlns:a16="http://schemas.microsoft.com/office/drawing/2014/main" id="{861E50F5-4E8F-EDE7-74F5-3370DDEC04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75788"/>
            <a:ext cx="827187" cy="643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FCD96B-163E-1DDA-8B00-3A31164823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897132"/>
            <a:ext cx="8915400" cy="2893689"/>
          </a:xfrm>
          <a:prstGeom prst="rect">
            <a:avLst/>
          </a:prstGeom>
        </p:spPr>
      </p:pic>
      <p:pic>
        <p:nvPicPr>
          <p:cNvPr id="8" name="図 7" descr="ネクタイを締めた男の顔&#10;&#10;自動的に生成された説明">
            <a:extLst>
              <a:ext uri="{FF2B5EF4-FFF2-40B4-BE49-F238E27FC236}">
                <a16:creationId xmlns:a16="http://schemas.microsoft.com/office/drawing/2014/main" id="{53D057D5-748D-40E5-20AF-D7CCE49CC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992" y="1545110"/>
            <a:ext cx="1428750" cy="190500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CEB434A-72FC-4A66-B88D-0D595266C098}"/>
              </a:ext>
            </a:extLst>
          </p:cNvPr>
          <p:cNvSpPr/>
          <p:nvPr/>
        </p:nvSpPr>
        <p:spPr bwMode="auto">
          <a:xfrm>
            <a:off x="5580112" y="7102159"/>
            <a:ext cx="1702485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358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200"/>
                            </p:stCondLst>
                            <p:childTnLst>
                              <p:par>
                                <p:cTn id="2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2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4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6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  <p:bldP spid="5" grpId="0"/>
      <p:bldP spid="6" grpId="0" uiExpand="1" build="p" bldLvl="5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A1BB4A-7C65-5205-BF9C-78FB61ECA822}"/>
              </a:ext>
            </a:extLst>
          </p:cNvPr>
          <p:cNvSpPr txBox="1"/>
          <p:nvPr/>
        </p:nvSpPr>
        <p:spPr>
          <a:xfrm>
            <a:off x="3533392" y="283295"/>
            <a:ext cx="16866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2 0 1 8</a:t>
            </a:r>
            <a:endParaRPr kumimoji="1" lang="ja-JP" altLang="en-US" sz="4400" i="1" baseline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pic>
        <p:nvPicPr>
          <p:cNvPr id="20" name="図 19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70181707-EE47-383B-C6EE-35958DAC88BD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67479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" name="図 1" descr="images-1.png">
            <a:extLst>
              <a:ext uri="{FF2B5EF4-FFF2-40B4-BE49-F238E27FC236}">
                <a16:creationId xmlns:a16="http://schemas.microsoft.com/office/drawing/2014/main" id="{861E50F5-4E8F-EDE7-74F5-3370DDEC04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75788"/>
            <a:ext cx="827187" cy="643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図 3" descr="CIPS 2018-4.jpg">
            <a:extLst>
              <a:ext uri="{FF2B5EF4-FFF2-40B4-BE49-F238E27FC236}">
                <a16:creationId xmlns:a16="http://schemas.microsoft.com/office/drawing/2014/main" id="{F3F54A2D-6D4F-0B78-DAB6-334211BFBF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t="1911" b="14563"/>
          <a:stretch/>
        </p:blipFill>
        <p:spPr>
          <a:xfrm>
            <a:off x="553604" y="1689286"/>
            <a:ext cx="7920880" cy="5101236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C6A6FDF-C9EA-3F26-E3A3-616127EA2AAF}"/>
              </a:ext>
            </a:extLst>
          </p:cNvPr>
          <p:cNvSpPr/>
          <p:nvPr/>
        </p:nvSpPr>
        <p:spPr>
          <a:xfrm>
            <a:off x="279624" y="1016537"/>
            <a:ext cx="8468840" cy="475824"/>
          </a:xfrm>
          <a:prstGeom prst="rect">
            <a:avLst/>
          </a:prstGeom>
          <a:solidFill>
            <a:srgbClr val="FF0000"/>
          </a:solidFill>
          <a:ln w="38100">
            <a:solidFill>
              <a:srgbClr val="0F1D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aseline="0">
              <a:latin typeface="+mj-ea"/>
              <a:ea typeface="+mj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B7AE606-2266-4B1F-D9DF-433F6C7006D2}"/>
              </a:ext>
            </a:extLst>
          </p:cNvPr>
          <p:cNvSpPr txBox="1"/>
          <p:nvPr/>
        </p:nvSpPr>
        <p:spPr>
          <a:xfrm>
            <a:off x="107504" y="1069286"/>
            <a:ext cx="87445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100" baseline="0" dirty="0">
                <a:solidFill>
                  <a:schemeClr val="bg1"/>
                </a:solidFill>
                <a:latin typeface="+mj-ea"/>
                <a:ea typeface="+mj-ea"/>
              </a:rPr>
              <a:t>  EADC</a:t>
            </a:r>
            <a:r>
              <a:rPr lang="ja-JP" altLang="en-US" sz="21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100" baseline="0" dirty="0">
                <a:solidFill>
                  <a:schemeClr val="bg1"/>
                </a:solidFill>
                <a:latin typeface="+mj-ea"/>
                <a:ea typeface="+mj-ea"/>
              </a:rPr>
              <a:t>International Psoriasis Symposium 2018 </a:t>
            </a:r>
            <a:r>
              <a:rPr lang="en-US" altLang="ja-JP" sz="2100" baseline="0" dirty="0">
                <a:solidFill>
                  <a:srgbClr val="FFFF00"/>
                </a:solidFill>
                <a:latin typeface="+mj-ea"/>
                <a:ea typeface="+mj-ea"/>
              </a:rPr>
              <a:t>(IPS 2018)</a:t>
            </a:r>
            <a:r>
              <a:rPr lang="ja-JP" altLang="en-US" sz="2100" baseline="0" dirty="0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en-US" altLang="en-US" sz="2100" baseline="0" dirty="0">
                <a:solidFill>
                  <a:schemeClr val="bg1"/>
                </a:solidFill>
                <a:latin typeface="+mj-ea"/>
                <a:ea typeface="+mj-ea"/>
              </a:rPr>
              <a:t>Kunming, China</a:t>
            </a:r>
            <a:endParaRPr lang="ja-JP" altLang="en-US" sz="2100" baseline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6328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A1BB4A-7C65-5205-BF9C-78FB61ECA822}"/>
              </a:ext>
            </a:extLst>
          </p:cNvPr>
          <p:cNvSpPr txBox="1"/>
          <p:nvPr/>
        </p:nvSpPr>
        <p:spPr>
          <a:xfrm>
            <a:off x="3533392" y="283295"/>
            <a:ext cx="16866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2 0 1 8</a:t>
            </a:r>
            <a:endParaRPr kumimoji="1" lang="ja-JP" altLang="en-US" sz="4400" i="1" baseline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pic>
        <p:nvPicPr>
          <p:cNvPr id="20" name="図 19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70181707-EE47-383B-C6EE-35958DAC88BD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67479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" name="図 1" descr="images-1.png">
            <a:extLst>
              <a:ext uri="{FF2B5EF4-FFF2-40B4-BE49-F238E27FC236}">
                <a16:creationId xmlns:a16="http://schemas.microsoft.com/office/drawing/2014/main" id="{861E50F5-4E8F-EDE7-74F5-3370DDEC04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75788"/>
            <a:ext cx="827187" cy="643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図 3" descr="CIPS 2018-4.jpg">
            <a:extLst>
              <a:ext uri="{FF2B5EF4-FFF2-40B4-BE49-F238E27FC236}">
                <a16:creationId xmlns:a16="http://schemas.microsoft.com/office/drawing/2014/main" id="{08DF0116-3484-0520-CF6B-E8CEC0CC62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t="1911" b="14563"/>
          <a:stretch/>
        </p:blipFill>
        <p:spPr>
          <a:xfrm>
            <a:off x="611560" y="1643153"/>
            <a:ext cx="7920880" cy="503906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471E678-392F-8D4C-21E1-68531DE8CF53}"/>
              </a:ext>
            </a:extLst>
          </p:cNvPr>
          <p:cNvSpPr/>
          <p:nvPr/>
        </p:nvSpPr>
        <p:spPr>
          <a:xfrm>
            <a:off x="279624" y="1016537"/>
            <a:ext cx="8468840" cy="475824"/>
          </a:xfrm>
          <a:prstGeom prst="rect">
            <a:avLst/>
          </a:prstGeom>
          <a:solidFill>
            <a:srgbClr val="FF0000"/>
          </a:solidFill>
          <a:ln w="38100">
            <a:solidFill>
              <a:srgbClr val="0F1D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aseline="0">
              <a:latin typeface="+mj-ea"/>
              <a:ea typeface="+mj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D16F091-BDAE-A4AA-DF80-2F2DBA5EC5DB}"/>
              </a:ext>
            </a:extLst>
          </p:cNvPr>
          <p:cNvSpPr txBox="1"/>
          <p:nvPr/>
        </p:nvSpPr>
        <p:spPr>
          <a:xfrm>
            <a:off x="107504" y="1069286"/>
            <a:ext cx="87445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100" baseline="0" dirty="0">
                <a:solidFill>
                  <a:schemeClr val="bg1"/>
                </a:solidFill>
                <a:latin typeface="+mj-ea"/>
                <a:ea typeface="+mj-ea"/>
              </a:rPr>
              <a:t>  EADC</a:t>
            </a:r>
            <a:r>
              <a:rPr lang="ja-JP" altLang="en-US" sz="21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100" baseline="0" dirty="0">
                <a:solidFill>
                  <a:schemeClr val="bg1"/>
                </a:solidFill>
                <a:latin typeface="+mj-ea"/>
                <a:ea typeface="+mj-ea"/>
              </a:rPr>
              <a:t>International Psoriasis Symposium 2018 </a:t>
            </a:r>
            <a:r>
              <a:rPr lang="en-US" altLang="ja-JP" sz="2100" baseline="0" dirty="0">
                <a:solidFill>
                  <a:srgbClr val="FFFF00"/>
                </a:solidFill>
                <a:latin typeface="+mj-ea"/>
                <a:ea typeface="+mj-ea"/>
              </a:rPr>
              <a:t>(IPS 2018)</a:t>
            </a:r>
            <a:r>
              <a:rPr lang="ja-JP" altLang="en-US" sz="2100" baseline="0" dirty="0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en-US" altLang="en-US" sz="2100" baseline="0" dirty="0">
                <a:solidFill>
                  <a:schemeClr val="bg1"/>
                </a:solidFill>
                <a:latin typeface="+mj-ea"/>
                <a:ea typeface="+mj-ea"/>
              </a:rPr>
              <a:t>Kunming, China</a:t>
            </a:r>
            <a:endParaRPr lang="ja-JP" altLang="en-US" sz="2100" baseline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9581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A1BB4A-7C65-5205-BF9C-78FB61ECA822}"/>
              </a:ext>
            </a:extLst>
          </p:cNvPr>
          <p:cNvSpPr txBox="1"/>
          <p:nvPr/>
        </p:nvSpPr>
        <p:spPr>
          <a:xfrm>
            <a:off x="3533392" y="283295"/>
            <a:ext cx="16866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2 0 1 8</a:t>
            </a:r>
            <a:endParaRPr kumimoji="1" lang="ja-JP" altLang="en-US" sz="4400" i="1" baseline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pic>
        <p:nvPicPr>
          <p:cNvPr id="20" name="図 19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70181707-EE47-383B-C6EE-35958DAC88BD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67479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" name="図 1" descr="images-1.png">
            <a:extLst>
              <a:ext uri="{FF2B5EF4-FFF2-40B4-BE49-F238E27FC236}">
                <a16:creationId xmlns:a16="http://schemas.microsoft.com/office/drawing/2014/main" id="{861E50F5-4E8F-EDE7-74F5-3370DDEC04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75788"/>
            <a:ext cx="827187" cy="643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図 3" descr="IMG_5668.jpg">
            <a:extLst>
              <a:ext uri="{FF2B5EF4-FFF2-40B4-BE49-F238E27FC236}">
                <a16:creationId xmlns:a16="http://schemas.microsoft.com/office/drawing/2014/main" id="{B0A1E4C1-1568-CD1B-2763-44AF22CEDC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3" r="25088"/>
          <a:stretch/>
        </p:blipFill>
        <p:spPr>
          <a:xfrm>
            <a:off x="6237344" y="1572245"/>
            <a:ext cx="2511120" cy="3079188"/>
          </a:xfrm>
          <a:prstGeom prst="rect">
            <a:avLst/>
          </a:prstGeom>
        </p:spPr>
      </p:pic>
      <p:pic>
        <p:nvPicPr>
          <p:cNvPr id="7" name="図 6" descr="IMG_20180622_230627.jpg">
            <a:extLst>
              <a:ext uri="{FF2B5EF4-FFF2-40B4-BE49-F238E27FC236}">
                <a16:creationId xmlns:a16="http://schemas.microsoft.com/office/drawing/2014/main" id="{BF9BEB80-022F-6B0B-B465-53EB6D07B5F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118" y="1572245"/>
            <a:ext cx="2812545" cy="3079188"/>
          </a:xfrm>
          <a:prstGeom prst="rect">
            <a:avLst/>
          </a:prstGeom>
        </p:spPr>
      </p:pic>
      <p:pic>
        <p:nvPicPr>
          <p:cNvPr id="8" name="図 7" descr="IMG_20180622_230639.jpg">
            <a:extLst>
              <a:ext uri="{FF2B5EF4-FFF2-40B4-BE49-F238E27FC236}">
                <a16:creationId xmlns:a16="http://schemas.microsoft.com/office/drawing/2014/main" id="{7DDE7D13-2391-0F59-1E2B-C88F8C274D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2" r="14038" b="28153"/>
          <a:stretch/>
        </p:blipFill>
        <p:spPr>
          <a:xfrm flipH="1">
            <a:off x="279624" y="1583918"/>
            <a:ext cx="2947401" cy="3179064"/>
          </a:xfrm>
          <a:prstGeom prst="rect">
            <a:avLst/>
          </a:prstGeom>
        </p:spPr>
      </p:pic>
      <p:pic>
        <p:nvPicPr>
          <p:cNvPr id="6" name="図 5" descr="IMG_5730.jpg">
            <a:extLst>
              <a:ext uri="{FF2B5EF4-FFF2-40B4-BE49-F238E27FC236}">
                <a16:creationId xmlns:a16="http://schemas.microsoft.com/office/drawing/2014/main" id="{4CAAABDF-8123-9C31-6570-B422142D41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2" r="8060" b="42422"/>
          <a:stretch/>
        </p:blipFill>
        <p:spPr>
          <a:xfrm flipH="1">
            <a:off x="291918" y="4189316"/>
            <a:ext cx="8540227" cy="2492896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EA432B3-908B-BE0A-D3CF-2D53EF57F737}"/>
              </a:ext>
            </a:extLst>
          </p:cNvPr>
          <p:cNvSpPr/>
          <p:nvPr/>
        </p:nvSpPr>
        <p:spPr>
          <a:xfrm>
            <a:off x="279624" y="1016537"/>
            <a:ext cx="8468840" cy="475824"/>
          </a:xfrm>
          <a:prstGeom prst="rect">
            <a:avLst/>
          </a:prstGeom>
          <a:solidFill>
            <a:srgbClr val="FF0000"/>
          </a:solidFill>
          <a:ln w="38100">
            <a:solidFill>
              <a:srgbClr val="0F1D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aseline="0"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100EC0E-26EE-7204-D5A9-872CC47778D4}"/>
              </a:ext>
            </a:extLst>
          </p:cNvPr>
          <p:cNvSpPr txBox="1"/>
          <p:nvPr/>
        </p:nvSpPr>
        <p:spPr>
          <a:xfrm>
            <a:off x="107504" y="1069286"/>
            <a:ext cx="87445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100" baseline="0" dirty="0">
                <a:solidFill>
                  <a:schemeClr val="bg1"/>
                </a:solidFill>
                <a:latin typeface="+mj-ea"/>
                <a:ea typeface="+mj-ea"/>
              </a:rPr>
              <a:t>  EADC</a:t>
            </a:r>
            <a:r>
              <a:rPr lang="ja-JP" altLang="en-US" sz="2100" baseline="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ja-JP" sz="2100" baseline="0" dirty="0">
                <a:solidFill>
                  <a:schemeClr val="bg1"/>
                </a:solidFill>
                <a:latin typeface="+mj-ea"/>
                <a:ea typeface="+mj-ea"/>
              </a:rPr>
              <a:t>International Psoriasis Symposium 2018 </a:t>
            </a:r>
            <a:r>
              <a:rPr lang="en-US" altLang="ja-JP" sz="2100" baseline="0" dirty="0">
                <a:solidFill>
                  <a:srgbClr val="FFFF00"/>
                </a:solidFill>
                <a:latin typeface="+mj-ea"/>
                <a:ea typeface="+mj-ea"/>
              </a:rPr>
              <a:t>(IPS 2018)</a:t>
            </a:r>
            <a:r>
              <a:rPr lang="ja-JP" altLang="en-US" sz="2100" baseline="0" dirty="0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en-US" altLang="en-US" sz="2100" baseline="0" dirty="0">
                <a:solidFill>
                  <a:schemeClr val="bg1"/>
                </a:solidFill>
                <a:latin typeface="+mj-ea"/>
                <a:ea typeface="+mj-ea"/>
              </a:rPr>
              <a:t>Kunming, China</a:t>
            </a:r>
            <a:endParaRPr lang="ja-JP" altLang="en-US" sz="2100" baseline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87D0900-D4E0-AF12-8EF9-470B4FF96932}"/>
              </a:ext>
            </a:extLst>
          </p:cNvPr>
          <p:cNvSpPr/>
          <p:nvPr/>
        </p:nvSpPr>
        <p:spPr bwMode="auto">
          <a:xfrm>
            <a:off x="5580112" y="7102159"/>
            <a:ext cx="1702485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763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503952" y="1077421"/>
            <a:ext cx="8208912" cy="1108574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03952" y="138101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ＭＳ Ｐゴシック"/>
                <a:ea typeface="ＭＳ Ｐゴシック"/>
                <a:cs typeface="ＭＳ Ｐゴシック"/>
              </a:rPr>
              <a:t> </a:t>
            </a:r>
            <a:r>
              <a:rPr lang="en-US" altLang="ja-JP" sz="4000" dirty="0">
                <a:latin typeface="ＭＳ Ｐゴシック"/>
                <a:ea typeface="ＭＳ Ｐゴシック"/>
                <a:cs typeface="ＭＳ Ｐゴシック"/>
              </a:rPr>
              <a:t>Pre-meeting for the Summit for Psoriasis in Asia 2020</a:t>
            </a:r>
          </a:p>
          <a:p>
            <a:pPr algn="ctr"/>
            <a:r>
              <a:rPr lang="en-US" altLang="ja-JP" sz="4000" dirty="0">
                <a:latin typeface="ＭＳ Ｐゴシック"/>
                <a:ea typeface="ＭＳ Ｐゴシック"/>
                <a:cs typeface="ＭＳ Ｐゴシック"/>
              </a:rPr>
              <a:t>〜December 7th〜8th, 2018, Beijing, China 〜</a:t>
            </a:r>
          </a:p>
          <a:p>
            <a:r>
              <a:rPr lang="en-US" altLang="ja-JP" sz="2800" dirty="0">
                <a:latin typeface="ＭＳ Ｐゴシック"/>
                <a:ea typeface="ＭＳ Ｐゴシック"/>
                <a:cs typeface="ＭＳ Ｐゴシック"/>
              </a:rPr>
              <a:t> </a:t>
            </a:r>
            <a:endParaRPr lang="ja-JP" altLang="ja-JP" sz="2800" dirty="0"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88032" y="2737763"/>
            <a:ext cx="4104456" cy="2177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320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&lt;P.R. China&gt;</a:t>
            </a:r>
            <a:endParaRPr lang="en-US" altLang="ja-JP" sz="3200" dirty="0">
              <a:latin typeface="ＭＳ Ｐゴシック"/>
              <a:ea typeface="ＭＳ Ｐゴシック"/>
              <a:cs typeface="ＭＳ Ｐゴシック"/>
            </a:endParaRPr>
          </a:p>
          <a:p>
            <a:pPr>
              <a:lnSpc>
                <a:spcPct val="13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1.</a:t>
            </a:r>
            <a:r>
              <a:rPr lang="ja-JP" altLang="en-US" sz="3200" dirty="0">
                <a:latin typeface="ＭＳ Ｐゴシック"/>
                <a:ea typeface="ＭＳ Ｐゴシック"/>
                <a:cs typeface="ＭＳ Ｐゴシック"/>
              </a:rPr>
              <a:t> </a:t>
            </a: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ZHANG </a:t>
            </a:r>
            <a:r>
              <a:rPr lang="en-US" altLang="ja-JP" sz="3200" dirty="0" err="1">
                <a:latin typeface="ＭＳ Ｐゴシック"/>
                <a:ea typeface="ＭＳ Ｐゴシック"/>
                <a:cs typeface="ＭＳ Ｐゴシック"/>
              </a:rPr>
              <a:t>Jianzhong</a:t>
            </a: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, M.D. &amp; Ph.D.</a:t>
            </a:r>
          </a:p>
          <a:p>
            <a:pPr>
              <a:lnSpc>
                <a:spcPct val="13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2. ZHENG Min, M.D. &amp; Ph.D.  </a:t>
            </a:r>
          </a:p>
          <a:p>
            <a:pPr>
              <a:lnSpc>
                <a:spcPct val="13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3. WANG Gang, M.D. &amp; Ph.D.  </a:t>
            </a:r>
          </a:p>
          <a:p>
            <a:pPr>
              <a:lnSpc>
                <a:spcPct val="13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4. FAN </a:t>
            </a:r>
            <a:r>
              <a:rPr lang="en-US" altLang="ja-JP" sz="3200" dirty="0" err="1">
                <a:latin typeface="ＭＳ Ｐゴシック"/>
                <a:ea typeface="ＭＳ Ｐゴシック"/>
                <a:cs typeface="ＭＳ Ｐゴシック"/>
              </a:rPr>
              <a:t>Pingshen</a:t>
            </a: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, M.D. &amp; Ph.D.</a:t>
            </a:r>
            <a:endParaRPr lang="ja-JP" altLang="ja-JP" sz="3200" dirty="0"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88032" y="5040264"/>
            <a:ext cx="3816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320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 &lt;Korea&gt;</a:t>
            </a:r>
          </a:p>
          <a:p>
            <a:pPr>
              <a:lnSpc>
                <a:spcPct val="13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1. YOUN Jai Il, M.D. and Ph. D.</a:t>
            </a:r>
            <a:endParaRPr lang="ja-JP" altLang="ja-JP" sz="3200" dirty="0">
              <a:latin typeface="ＭＳ Ｐゴシック"/>
              <a:ea typeface="ＭＳ Ｐゴシック"/>
              <a:cs typeface="ＭＳ Ｐゴシック"/>
            </a:endParaRPr>
          </a:p>
          <a:p>
            <a:pPr>
              <a:lnSpc>
                <a:spcPct val="13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2. SONG </a:t>
            </a:r>
            <a:r>
              <a:rPr lang="en-US" altLang="ja-JP" sz="3200" dirty="0" err="1">
                <a:latin typeface="ＭＳ Ｐゴシック"/>
                <a:ea typeface="ＭＳ Ｐゴシック"/>
                <a:cs typeface="ＭＳ Ｐゴシック"/>
              </a:rPr>
              <a:t>Hae</a:t>
            </a: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 Jun, M.D. &amp; Ph.D.</a:t>
            </a:r>
            <a:endParaRPr lang="ja-JP" altLang="ja-JP" sz="3200" dirty="0"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464496" y="3745875"/>
            <a:ext cx="3744416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&lt;Chinese Taipei&gt;</a:t>
            </a:r>
          </a:p>
          <a:p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1. TSAI Dino, M.D.</a:t>
            </a:r>
            <a:endParaRPr lang="ja-JP" altLang="ja-JP" sz="3200" dirty="0"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464496" y="2708920"/>
            <a:ext cx="4608512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&lt;Thailand&gt;</a:t>
            </a: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 </a:t>
            </a:r>
          </a:p>
          <a:p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1. SINDHVANANDA </a:t>
            </a:r>
            <a:r>
              <a:rPr lang="en-US" altLang="ja-JP" sz="3200" dirty="0" err="1">
                <a:latin typeface="ＭＳ Ｐゴシック"/>
                <a:ea typeface="ＭＳ Ｐゴシック"/>
                <a:cs typeface="ＭＳ Ｐゴシック"/>
              </a:rPr>
              <a:t>Jirot</a:t>
            </a: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, M.D. </a:t>
            </a:r>
            <a:endParaRPr lang="ja-JP" altLang="ja-JP" sz="3200" dirty="0"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536504" y="4681979"/>
            <a:ext cx="4572000" cy="1684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&lt;Japan&gt;</a:t>
            </a:r>
          </a:p>
          <a:p>
            <a:pPr>
              <a:lnSpc>
                <a:spcPct val="13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1. OZAWA Akira, M.D. &amp; Ph.D.</a:t>
            </a:r>
            <a:endParaRPr lang="ja-JP" altLang="ja-JP" sz="3200" dirty="0">
              <a:latin typeface="ＭＳ Ｐゴシック"/>
              <a:ea typeface="ＭＳ Ｐゴシック"/>
              <a:cs typeface="ＭＳ Ｐゴシック"/>
            </a:endParaRPr>
          </a:p>
          <a:p>
            <a:pPr>
              <a:lnSpc>
                <a:spcPct val="13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2. MABUCHI </a:t>
            </a:r>
            <a:r>
              <a:rPr lang="en-US" altLang="ja-JP" sz="3200" dirty="0" err="1">
                <a:latin typeface="ＭＳ Ｐゴシック"/>
                <a:ea typeface="ＭＳ Ｐゴシック"/>
                <a:cs typeface="ＭＳ Ｐゴシック"/>
              </a:rPr>
              <a:t>Tomotaka</a:t>
            </a: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, M.D. &amp; Ph.D.</a:t>
            </a:r>
            <a:endParaRPr lang="ja-JP" altLang="ja-JP" sz="3200" dirty="0">
              <a:latin typeface="ＭＳ Ｐゴシック"/>
              <a:ea typeface="ＭＳ Ｐゴシック"/>
              <a:cs typeface="ＭＳ Ｐゴシック"/>
            </a:endParaRPr>
          </a:p>
          <a:p>
            <a:pPr>
              <a:lnSpc>
                <a:spcPct val="13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3. TOKUYAMA </a:t>
            </a:r>
            <a:r>
              <a:rPr lang="en-US" altLang="ja-JP" sz="3200" dirty="0" err="1">
                <a:latin typeface="ＭＳ Ｐゴシック"/>
                <a:ea typeface="ＭＳ Ｐゴシック"/>
                <a:cs typeface="ＭＳ Ｐゴシック"/>
              </a:rPr>
              <a:t>Michio</a:t>
            </a: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, M.D.    </a:t>
            </a:r>
            <a:endParaRPr lang="ja-JP" altLang="ja-JP" sz="3200" dirty="0">
              <a:latin typeface="ＭＳ Ｐゴシック"/>
              <a:ea typeface="ＭＳ Ｐゴシック"/>
              <a:cs typeface="ＭＳ Ｐゴシック"/>
            </a:endParaRPr>
          </a:p>
        </p:txBody>
      </p:sp>
      <p:pic>
        <p:nvPicPr>
          <p:cNvPr id="4" name="図 3" descr="image1.jpg">
            <a:extLst>
              <a:ext uri="{FF2B5EF4-FFF2-40B4-BE49-F238E27FC236}">
                <a16:creationId xmlns:a16="http://schemas.microsoft.com/office/drawing/2014/main" id="{D6B42347-17B3-14B2-9A8A-B0D85804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4953" y="2417600"/>
            <a:ext cx="9438898" cy="431675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66112BB-0705-3DFF-3300-33345627ED98}"/>
              </a:ext>
            </a:extLst>
          </p:cNvPr>
          <p:cNvSpPr txBox="1"/>
          <p:nvPr/>
        </p:nvSpPr>
        <p:spPr>
          <a:xfrm>
            <a:off x="3419872" y="307980"/>
            <a:ext cx="16866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2 0 1 </a:t>
            </a:r>
            <a:r>
              <a:rPr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8</a:t>
            </a:r>
            <a:endParaRPr kumimoji="1" lang="ja-JP" altLang="en-US" sz="4400" i="1" baseline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pic>
        <p:nvPicPr>
          <p:cNvPr id="11" name="図 10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0430FA9F-85B2-ECAE-38CD-F24A68CEDA95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8633" y="98075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8F1FD3E-013D-BBAB-EB07-610EFBEC30B9}"/>
              </a:ext>
            </a:extLst>
          </p:cNvPr>
          <p:cNvSpPr txBox="1"/>
          <p:nvPr/>
        </p:nvSpPr>
        <p:spPr>
          <a:xfrm>
            <a:off x="1694132" y="5518840"/>
            <a:ext cx="5929828" cy="730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kumimoji="1" lang="en-US" altLang="ja-JP" sz="2400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From the left ; </a:t>
            </a:r>
            <a:r>
              <a:rPr kumimoji="1" lang="en-US" altLang="ja-JP" sz="2400" dirty="0" err="1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Drs.FAN</a:t>
            </a:r>
            <a:r>
              <a:rPr kumimoji="1" lang="en-US" altLang="ja-JP" sz="2400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, WANG, ZHANG, YOUN, ZHENG, OZAWA, </a:t>
            </a:r>
          </a:p>
          <a:p>
            <a:pPr>
              <a:lnSpc>
                <a:spcPct val="140000"/>
              </a:lnSpc>
            </a:pPr>
            <a:r>
              <a:rPr lang="en-US" altLang="ja-JP" sz="2400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     SONG, SINDHVANANDA, MABUCHI, TSAI &amp; TOKUYAMA</a:t>
            </a:r>
            <a:r>
              <a:rPr kumimoji="1" lang="en-US" altLang="ja-JP" sz="2400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  </a:t>
            </a:r>
            <a:endParaRPr kumimoji="1" lang="ja-JP" altLang="en-US" sz="2400" dirty="0">
              <a:solidFill>
                <a:schemeClr val="bg1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A76F168A-D1AC-1E6F-6230-AF8F12EB959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83849" y="980756"/>
            <a:ext cx="8780638" cy="1298933"/>
          </a:xfrm>
          <a:prstGeom prst="verticalScroll">
            <a:avLst>
              <a:gd name="adj" fmla="val 18452"/>
            </a:avLst>
          </a:prstGeom>
          <a:solidFill>
            <a:srgbClr val="B1F6FD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ja-JP" altLang="en-US" sz="2000" dirty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5B3F614-BD0F-D324-779C-2FBC29BF859D}"/>
              </a:ext>
            </a:extLst>
          </p:cNvPr>
          <p:cNvSpPr txBox="1"/>
          <p:nvPr/>
        </p:nvSpPr>
        <p:spPr>
          <a:xfrm>
            <a:off x="342801" y="1077421"/>
            <a:ext cx="86324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ja-JP" sz="4400" baseline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rPr>
              <a:t>   The </a:t>
            </a:r>
            <a:r>
              <a:rPr lang="en-US" altLang="ja-JP" sz="4400" baseline="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A</a:t>
            </a:r>
            <a:r>
              <a:rPr lang="en-US" altLang="ja-JP" sz="4400" baseline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rPr>
              <a:t>sian </a:t>
            </a:r>
            <a:r>
              <a:rPr lang="en-US" altLang="ja-JP" sz="4400" baseline="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S</a:t>
            </a:r>
            <a:r>
              <a:rPr lang="en-US" altLang="ja-JP" sz="4400" baseline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rPr>
              <a:t>ociety for </a:t>
            </a:r>
            <a:r>
              <a:rPr lang="en-US" altLang="ja-JP" sz="4400" baseline="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P</a:t>
            </a:r>
            <a:r>
              <a:rPr lang="en-US" altLang="ja-JP" sz="4400" baseline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rPr>
              <a:t>soriasis </a:t>
            </a:r>
            <a:r>
              <a:rPr lang="en-US" altLang="en-US" sz="4400" baseline="0" dirty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rPr>
              <a:t>  </a:t>
            </a:r>
            <a:endParaRPr lang="en-US" altLang="ja-JP" sz="4400" baseline="0" dirty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2EB393C-F5FF-3A4B-ECAF-802905E2538F}"/>
              </a:ext>
            </a:extLst>
          </p:cNvPr>
          <p:cNvSpPr/>
          <p:nvPr/>
        </p:nvSpPr>
        <p:spPr bwMode="auto">
          <a:xfrm>
            <a:off x="5580112" y="7102159"/>
            <a:ext cx="1702485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02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9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1000"/>
                            </p:stCondLst>
                            <p:childTnLst>
                              <p:par>
                                <p:cTn id="8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0"/>
                            </p:stCondLst>
                            <p:childTnLst>
                              <p:par>
                                <p:cTn id="9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 bldLvl="5"/>
      <p:bldP spid="6" grpId="0" build="p" bldLvl="5"/>
      <p:bldP spid="7" grpId="0" build="p" bldLvl="5"/>
      <p:bldP spid="8" grpId="0" build="p" bldLvl="5"/>
      <p:bldP spid="9" grpId="0" uiExpand="1" build="p" bldLvl="5"/>
      <p:bldP spid="10" grpId="0"/>
      <p:bldP spid="12" grpId="0" build="p" bldLvl="5"/>
      <p:bldP spid="13" grpId="0" animBg="1"/>
      <p:bldP spid="14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BA8D5B32-8962-281B-A4A4-6B808458FF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" b="26364"/>
          <a:stretch/>
        </p:blipFill>
        <p:spPr>
          <a:xfrm>
            <a:off x="1619672" y="1264692"/>
            <a:ext cx="5158869" cy="4752528"/>
          </a:xfrm>
          <a:prstGeom prst="rect">
            <a:avLst/>
          </a:prstGeom>
        </p:spPr>
      </p:pic>
      <p:sp>
        <p:nvSpPr>
          <p:cNvPr id="8" name="横巻き 7">
            <a:extLst>
              <a:ext uri="{FF2B5EF4-FFF2-40B4-BE49-F238E27FC236}">
                <a16:creationId xmlns:a16="http://schemas.microsoft.com/office/drawing/2014/main" id="{883D54D9-7730-476D-1BF7-0F7257C4F7FD}"/>
              </a:ext>
            </a:extLst>
          </p:cNvPr>
          <p:cNvSpPr/>
          <p:nvPr/>
        </p:nvSpPr>
        <p:spPr bwMode="auto">
          <a:xfrm rot="10800000">
            <a:off x="203095" y="1580233"/>
            <a:ext cx="8352928" cy="3763963"/>
          </a:xfrm>
          <a:prstGeom prst="horizontalScroll">
            <a:avLst>
              <a:gd name="adj" fmla="val 9297"/>
            </a:avLst>
          </a:prstGeom>
          <a:solidFill>
            <a:srgbClr val="7CFFF9">
              <a:alpha val="75000"/>
            </a:srgbClr>
          </a:solidFill>
          <a:ln w="57150" cap="flat" cmpd="sng" algn="ctr">
            <a:solidFill>
              <a:srgbClr val="0F1D8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A490F3D-5AAC-D803-7EFE-A666CF77B17E}"/>
              </a:ext>
            </a:extLst>
          </p:cNvPr>
          <p:cNvSpPr txBox="1"/>
          <p:nvPr/>
        </p:nvSpPr>
        <p:spPr>
          <a:xfrm>
            <a:off x="606732" y="2274838"/>
            <a:ext cx="75456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sz="3600" b="1" baseline="0" dirty="0">
                <a:latin typeface="MS PMincho" panose="02020600040205080304" pitchFamily="18" charset="-128"/>
                <a:ea typeface="MS PMincho" panose="02020600040205080304" pitchFamily="18" charset="-128"/>
              </a:rPr>
              <a:t>   Thank you very much for joining us </a:t>
            </a:r>
          </a:p>
          <a:p>
            <a:r>
              <a:rPr kumimoji="1" lang="en" altLang="ja-JP" sz="3600" b="1" baseline="0" dirty="0">
                <a:latin typeface="MS PMincho" panose="02020600040205080304" pitchFamily="18" charset="-128"/>
                <a:ea typeface="MS PMincho" panose="02020600040205080304" pitchFamily="18" charset="-128"/>
              </a:rPr>
              <a:t>today for "An Evening to Think about </a:t>
            </a:r>
          </a:p>
          <a:p>
            <a:r>
              <a:rPr kumimoji="1" lang="en" altLang="ja-JP" sz="3600" b="1" baseline="0" dirty="0">
                <a:latin typeface="MS PMincho" panose="02020600040205080304" pitchFamily="18" charset="-128"/>
                <a:ea typeface="MS PMincho" panose="02020600040205080304" pitchFamily="18" charset="-128"/>
              </a:rPr>
              <a:t>the Future of the Asian Society for </a:t>
            </a:r>
          </a:p>
          <a:p>
            <a:r>
              <a:rPr kumimoji="1" lang="en" altLang="ja-JP" sz="3600" b="1" baseline="0" dirty="0">
                <a:latin typeface="MS PMincho" panose="02020600040205080304" pitchFamily="18" charset="-128"/>
                <a:ea typeface="MS PMincho" panose="02020600040205080304" pitchFamily="18" charset="-128"/>
              </a:rPr>
              <a:t>Psoriasis (ASP)".</a:t>
            </a:r>
            <a:endParaRPr kumimoji="1" lang="ja-JP" altLang="en-US" sz="3600" b="1" baseline="0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DCD12E3-7296-E425-F3CB-9219F1B4C1E1}"/>
              </a:ext>
            </a:extLst>
          </p:cNvPr>
          <p:cNvSpPr txBox="1"/>
          <p:nvPr/>
        </p:nvSpPr>
        <p:spPr>
          <a:xfrm>
            <a:off x="395536" y="2446277"/>
            <a:ext cx="73516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sz="3600" b="1" baseline="0" dirty="0">
                <a:latin typeface="MS PMincho" panose="02020600040205080304" pitchFamily="18" charset="-128"/>
                <a:ea typeface="MS PMincho" panose="02020600040205080304" pitchFamily="18" charset="-128"/>
              </a:rPr>
              <a:t>  To start the meeting, we would like </a:t>
            </a:r>
          </a:p>
          <a:p>
            <a:r>
              <a:rPr kumimoji="1" lang="en" altLang="ja-JP" sz="3600" b="1" baseline="0" dirty="0">
                <a:latin typeface="MS PMincho" panose="02020600040205080304" pitchFamily="18" charset="-128"/>
                <a:ea typeface="MS PMincho" panose="02020600040205080304" pitchFamily="18" charset="-128"/>
              </a:rPr>
              <a:t>to begin by looking back at the path </a:t>
            </a:r>
          </a:p>
          <a:p>
            <a:r>
              <a:rPr kumimoji="1" lang="en" altLang="ja-JP" sz="3600" b="1" baseline="0" dirty="0">
                <a:latin typeface="MS PMincho" panose="02020600040205080304" pitchFamily="18" charset="-128"/>
                <a:ea typeface="MS PMincho" panose="02020600040205080304" pitchFamily="18" charset="-128"/>
              </a:rPr>
              <a:t>that The ASP has taken so far.</a:t>
            </a:r>
            <a:endParaRPr kumimoji="1" lang="ja-JP" altLang="en-US" sz="3600" b="1" baseline="0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6D46586-49BE-B3BA-DA8D-B3A60A28AE5A}"/>
              </a:ext>
            </a:extLst>
          </p:cNvPr>
          <p:cNvSpPr txBox="1"/>
          <p:nvPr/>
        </p:nvSpPr>
        <p:spPr>
          <a:xfrm>
            <a:off x="1407432" y="286782"/>
            <a:ext cx="66479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600" b="1" i="1" baseline="0" dirty="0">
                <a:solidFill>
                  <a:srgbClr val="0070C0"/>
                </a:solidFill>
                <a:latin typeface="American Typewriter" panose="02090604020004020304" pitchFamily="18" charset="0"/>
                <a:ea typeface="Hiragino Maru Gothic Pro W4" panose="020F0400000000000000" pitchFamily="34" charset="-128"/>
              </a:rPr>
              <a:t>Good Evening !</a:t>
            </a:r>
            <a:endParaRPr kumimoji="1" lang="ja-JP" altLang="en-US" sz="6600" b="1" i="1" baseline="0">
              <a:solidFill>
                <a:srgbClr val="0070C0"/>
              </a:solidFill>
              <a:latin typeface="American Typewriter" panose="02090604020004020304" pitchFamily="18" charset="0"/>
              <a:ea typeface="Hiragino Maru Gothic Pro W4" panose="020F0400000000000000" pitchFamily="34" charset="-128"/>
            </a:endParaRPr>
          </a:p>
        </p:txBody>
      </p:sp>
      <p:pic>
        <p:nvPicPr>
          <p:cNvPr id="10" name="図 9" descr="敷物 が含まれている画像&#10;&#10;自動的に生成された説明">
            <a:extLst>
              <a:ext uri="{FF2B5EF4-FFF2-40B4-BE49-F238E27FC236}">
                <a16:creationId xmlns:a16="http://schemas.microsoft.com/office/drawing/2014/main" id="{3ADE8FF7-7B9B-884A-C46B-3B8F7839928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08" y="5558086"/>
            <a:ext cx="954447" cy="96901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01EC546-8667-DC0E-5AF2-0E1BCB144A09}"/>
              </a:ext>
            </a:extLst>
          </p:cNvPr>
          <p:cNvSpPr txBox="1"/>
          <p:nvPr/>
        </p:nvSpPr>
        <p:spPr>
          <a:xfrm>
            <a:off x="4125291" y="6038802"/>
            <a:ext cx="48537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ja-JP" sz="3200" i="1" baseline="0" dirty="0">
                <a:solidFill>
                  <a:srgbClr val="FF0000"/>
                </a:solidFill>
                <a:latin typeface="+mn-ea"/>
                <a:ea typeface="+mn-ea"/>
              </a:rPr>
              <a:t>URL</a:t>
            </a:r>
            <a:r>
              <a:rPr lang="ja-JP" altLang="en-US" sz="3200" i="1" baseline="0" dirty="0">
                <a:solidFill>
                  <a:srgbClr val="FF0000"/>
                </a:solidFill>
                <a:latin typeface="+mn-ea"/>
                <a:ea typeface="+mn-ea"/>
              </a:rPr>
              <a:t>   </a:t>
            </a:r>
            <a:r>
              <a:rPr lang="de-DE" altLang="ja-JP" sz="3200" i="1" baseline="0" dirty="0">
                <a:solidFill>
                  <a:srgbClr val="0000FF"/>
                </a:solidFill>
                <a:latin typeface="+mn-ea"/>
                <a:ea typeface="+mn-ea"/>
                <a:hlinkClick r:id="rId7"/>
              </a:rPr>
              <a:t>http://asp.umin.jp/</a:t>
            </a:r>
            <a:r>
              <a:rPr lang="ja-JP" altLang="de-DE" sz="3200" i="1" baseline="0" dirty="0">
                <a:solidFill>
                  <a:srgbClr val="FF0000"/>
                </a:solidFill>
                <a:latin typeface="+mn-ea"/>
                <a:ea typeface="+mn-ea"/>
                <a:hlinkClick r:id="rId7"/>
              </a:rPr>
              <a:t>　</a:t>
            </a:r>
            <a:endParaRPr kumimoji="1" lang="ja-JP" altLang="en-US" sz="3200" i="1" baseline="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0752251-907F-4959-7A94-A825A9C1413F}"/>
              </a:ext>
            </a:extLst>
          </p:cNvPr>
          <p:cNvSpPr/>
          <p:nvPr/>
        </p:nvSpPr>
        <p:spPr bwMode="auto">
          <a:xfrm>
            <a:off x="5580112" y="7102159"/>
            <a:ext cx="1702485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8C892EB-E250-DCBA-EB18-27409E53DE14}"/>
              </a:ext>
            </a:extLst>
          </p:cNvPr>
          <p:cNvSpPr/>
          <p:nvPr/>
        </p:nvSpPr>
        <p:spPr bwMode="auto">
          <a:xfrm>
            <a:off x="2650762" y="7174862"/>
            <a:ext cx="1702485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pic>
        <p:nvPicPr>
          <p:cNvPr id="5" name="トラック 08">
            <a:hlinkClick r:id="" action="ppaction://media"/>
            <a:extLst>
              <a:ext uri="{FF2B5EF4-FFF2-40B4-BE49-F238E27FC236}">
                <a16:creationId xmlns:a16="http://schemas.microsoft.com/office/drawing/2014/main" id="{797A6DB2-791F-88A2-8699-69B6059419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155.35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3837" y="5406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2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2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2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2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2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2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2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8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91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9" grpId="0" uiExpand="1" build="p" bldLvl="5"/>
      <p:bldP spid="9" grpId="1" build="allAtOnce"/>
      <p:bldP spid="11" grpId="0" uiExpand="1" build="p" bldLvl="5"/>
      <p:bldP spid="2" grpId="0" build="p" bldLvl="5"/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Concept &amp; Purpose：The Asian Society for Psoriasis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4645" b="90261"/>
          <a:stretch/>
        </p:blipFill>
        <p:spPr>
          <a:xfrm>
            <a:off x="98744" y="144016"/>
            <a:ext cx="8937752" cy="1602378"/>
          </a:xfrm>
          <a:prstGeom prst="rect">
            <a:avLst/>
          </a:prstGeom>
        </p:spPr>
      </p:pic>
      <p:cxnSp>
        <p:nvCxnSpPr>
          <p:cNvPr id="5" name="直線コネクタ 4"/>
          <p:cNvCxnSpPr>
            <a:cxnSpLocks/>
          </p:cNvCxnSpPr>
          <p:nvPr/>
        </p:nvCxnSpPr>
        <p:spPr bwMode="auto">
          <a:xfrm>
            <a:off x="536263" y="3671493"/>
            <a:ext cx="7488832" cy="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EAD8A7-F805-779C-7202-1C1E8F8BAAA4}"/>
              </a:ext>
            </a:extLst>
          </p:cNvPr>
          <p:cNvSpPr txBox="1"/>
          <p:nvPr/>
        </p:nvSpPr>
        <p:spPr>
          <a:xfrm>
            <a:off x="323528" y="2357856"/>
            <a:ext cx="8820472" cy="4167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800" baseline="0" dirty="0"/>
              <a:t>The Concept of “the Asian Society for Psoriasis” is </a:t>
            </a:r>
          </a:p>
          <a:p>
            <a:pPr>
              <a:lnSpc>
                <a:spcPct val="150000"/>
              </a:lnSpc>
            </a:pPr>
            <a:r>
              <a:rPr lang="en-US" altLang="ja-JP" sz="2800" baseline="0" dirty="0"/>
              <a:t>“To Know Others and To Do Something Together”, </a:t>
            </a:r>
          </a:p>
          <a:p>
            <a:pPr>
              <a:lnSpc>
                <a:spcPct val="150000"/>
              </a:lnSpc>
            </a:pPr>
            <a:r>
              <a:rPr lang="en-US" altLang="ja-JP" sz="2800" baseline="0" dirty="0"/>
              <a:t>and it is not only meaningful, but also in demand.</a:t>
            </a:r>
          </a:p>
          <a:p>
            <a:pPr>
              <a:lnSpc>
                <a:spcPct val="150000"/>
              </a:lnSpc>
            </a:pPr>
            <a:endParaRPr lang="en-US" altLang="ja-JP" sz="1050" baseline="0" dirty="0"/>
          </a:p>
          <a:p>
            <a:pPr>
              <a:lnSpc>
                <a:spcPct val="150000"/>
              </a:lnSpc>
            </a:pPr>
            <a:r>
              <a:rPr kumimoji="1" lang="en-US" altLang="ja-JP" sz="2800" baseline="0" dirty="0"/>
              <a:t>Therefore, we will share the concepts and collaborate, </a:t>
            </a:r>
          </a:p>
          <a:p>
            <a:pPr>
              <a:lnSpc>
                <a:spcPct val="150000"/>
              </a:lnSpc>
            </a:pPr>
            <a:r>
              <a:rPr kumimoji="1" lang="en-US" altLang="ja-JP" sz="2800" baseline="0" dirty="0"/>
              <a:t>and u</a:t>
            </a:r>
            <a:r>
              <a:rPr lang="en-US" altLang="ja-JP" sz="2800" baseline="0" dirty="0"/>
              <a:t>ltimately hope to establish an official academic organization for Psoriasis that represent Asia.</a:t>
            </a:r>
            <a:endParaRPr kumimoji="1" lang="ja-JP" altLang="en-US" sz="2800" baseline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F59FFD4-1564-3F2F-B30A-DEA28AB1E4F2}"/>
              </a:ext>
            </a:extLst>
          </p:cNvPr>
          <p:cNvSpPr txBox="1"/>
          <p:nvPr/>
        </p:nvSpPr>
        <p:spPr>
          <a:xfrm>
            <a:off x="3059832" y="1729018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aseline="0" dirty="0"/>
              <a:t>CONCEPT</a:t>
            </a:r>
            <a:endParaRPr kumimoji="1" lang="ja-JP" altLang="en-US" sz="3600" baseline="0"/>
          </a:p>
        </p:txBody>
      </p:sp>
    </p:spTree>
    <p:extLst>
      <p:ext uri="{BB962C8B-B14F-4D97-AF65-F5344CB8AC3E}">
        <p14:creationId xmlns:p14="http://schemas.microsoft.com/office/powerpoint/2010/main" val="51577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2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6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Macintosh HD:Users:akiraozawa:Desktop:2017 Akira OZAWAのコピー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541"/>
          <a:stretch/>
        </p:blipFill>
        <p:spPr bwMode="auto">
          <a:xfrm>
            <a:off x="3452981" y="828631"/>
            <a:ext cx="2314080" cy="2710268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図 4" descr="D 002 Dr. G WANG・Photo・20190430.jpg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4809" y="463413"/>
            <a:ext cx="1588180" cy="199334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그림 2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228182" y="402934"/>
            <a:ext cx="1486321" cy="1929413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図 6" descr="Dr. Sindhvananda JIROT・Photo・20190508.jpg"/>
          <p:cNvPicPr/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653" t="19333" r="35470" b="58067"/>
          <a:stretch/>
        </p:blipFill>
        <p:spPr>
          <a:xfrm>
            <a:off x="619019" y="3321821"/>
            <a:ext cx="1539261" cy="2015448"/>
          </a:xfrm>
          <a:prstGeom prst="ellipse">
            <a:avLst/>
          </a:prstGeom>
        </p:spPr>
      </p:pic>
      <p:pic>
        <p:nvPicPr>
          <p:cNvPr id="8" name="図 7" descr="_DSC0275.JPG"/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6793" y="3043283"/>
            <a:ext cx="1610439" cy="2088232"/>
          </a:xfrm>
          <a:prstGeom prst="ellipse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187624" y="2632943"/>
            <a:ext cx="1711692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The Vice President 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028830" y="2863969"/>
            <a:ext cx="21030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 WANG Gang, M.D. &amp; Ph.D.</a:t>
            </a:r>
            <a:r>
              <a:rPr lang="ja-JP" altLang="ja-JP" dirty="0"/>
              <a:t> 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6187499" y="2500380"/>
            <a:ext cx="1711692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The Vice President 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032903" y="2708920"/>
            <a:ext cx="2314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dirty="0"/>
              <a:t> </a:t>
            </a:r>
            <a:r>
              <a:rPr lang="en-US" altLang="ja-JP" dirty="0"/>
              <a:t>SONG </a:t>
            </a:r>
            <a:r>
              <a:rPr lang="en-US" altLang="ja-JP" dirty="0" err="1"/>
              <a:t>Hae</a:t>
            </a:r>
            <a:r>
              <a:rPr lang="en-US" altLang="ja-JP" dirty="0"/>
              <a:t> Jun, M.D. &amp; Ph.D.</a:t>
            </a:r>
            <a:r>
              <a:rPr lang="ja-JP" altLang="ja-JP" dirty="0"/>
              <a:t> </a:t>
            </a:r>
            <a:endParaRPr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229257" y="5660471"/>
            <a:ext cx="22082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dirty="0"/>
              <a:t> </a:t>
            </a:r>
            <a:r>
              <a:rPr lang="en-US" altLang="ja-JP" dirty="0"/>
              <a:t>SINDHVANANDA </a:t>
            </a:r>
            <a:r>
              <a:rPr lang="en-US" altLang="ja-JP" dirty="0" err="1"/>
              <a:t>Jirot</a:t>
            </a:r>
            <a:r>
              <a:rPr lang="en-US" altLang="ja-JP" dirty="0"/>
              <a:t>, M.D. </a:t>
            </a:r>
            <a:endParaRPr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6559188" y="5564030"/>
            <a:ext cx="2584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MABUCHI </a:t>
            </a:r>
            <a:r>
              <a:rPr lang="en-US" altLang="ja-JP" dirty="0" err="1"/>
              <a:t>Tomotaka</a:t>
            </a:r>
            <a:r>
              <a:rPr lang="en-US" altLang="ja-JP" dirty="0"/>
              <a:t>, M.D. &amp; Ph.D.</a:t>
            </a:r>
            <a:endParaRPr lang="ja-JP" altLang="ja-JP" dirty="0"/>
          </a:p>
        </p:txBody>
      </p:sp>
      <p:sp>
        <p:nvSpPr>
          <p:cNvPr id="13" name="正方形/長方形 12"/>
          <p:cNvSpPr/>
          <p:nvPr/>
        </p:nvSpPr>
        <p:spPr>
          <a:xfrm>
            <a:off x="3607499" y="3569256"/>
            <a:ext cx="1962397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The President</a:t>
            </a:r>
            <a:r>
              <a:rPr lang="ja-JP" altLang="ja-JP" sz="3200" dirty="0">
                <a:solidFill>
                  <a:srgbClr val="FF0000"/>
                </a:solidFill>
              </a:rPr>
              <a:t> 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3238035" y="3850964"/>
            <a:ext cx="27948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/>
              <a:t> </a:t>
            </a:r>
            <a:r>
              <a:rPr lang="en-US" altLang="ja-JP" sz="2400" dirty="0"/>
              <a:t>OZAWA Akira, M.D. &amp; Ph.D.</a:t>
            </a:r>
            <a:endParaRPr lang="ja-JP" altLang="ja-JP" sz="2400" dirty="0"/>
          </a:p>
        </p:txBody>
      </p:sp>
      <p:sp>
        <p:nvSpPr>
          <p:cNvPr id="15" name="正方形/長方形 14"/>
          <p:cNvSpPr/>
          <p:nvPr/>
        </p:nvSpPr>
        <p:spPr>
          <a:xfrm>
            <a:off x="477552" y="5434576"/>
            <a:ext cx="1711692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The Vice President 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900149" y="5323691"/>
            <a:ext cx="1800200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The Vice President 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45D4D64-47DA-547E-BC40-8857FDEADFDF}"/>
              </a:ext>
            </a:extLst>
          </p:cNvPr>
          <p:cNvSpPr txBox="1"/>
          <p:nvPr/>
        </p:nvSpPr>
        <p:spPr>
          <a:xfrm>
            <a:off x="3374644" y="44624"/>
            <a:ext cx="2637516" cy="696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3600" baseline="0" dirty="0">
                <a:solidFill>
                  <a:srgbClr val="FF0000"/>
                </a:solidFill>
              </a:rPr>
              <a:t> 2022</a:t>
            </a:r>
            <a:endParaRPr kumimoji="1" lang="ja-JP" altLang="en-US" sz="3600" baseline="0" dirty="0">
              <a:solidFill>
                <a:srgbClr val="FF0000"/>
              </a:solidFill>
            </a:endParaRPr>
          </a:p>
        </p:txBody>
      </p:sp>
      <p:pic>
        <p:nvPicPr>
          <p:cNvPr id="18" name="図 17" descr="D 008 Dr. DINO・Photo・20190507.Jpg">
            <a:extLst>
              <a:ext uri="{FF2B5EF4-FFF2-40B4-BE49-F238E27FC236}">
                <a16:creationId xmlns:a16="http://schemas.microsoft.com/office/drawing/2014/main" id="{AD83A69B-C277-3A58-A532-9A64BED97445}"/>
              </a:ext>
            </a:extLst>
          </p:cNvPr>
          <p:cNvPicPr/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93817" y="4184178"/>
            <a:ext cx="1610439" cy="2015448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EFF570C-E097-176A-3EC4-6E95D1C3CC71}"/>
              </a:ext>
            </a:extLst>
          </p:cNvPr>
          <p:cNvSpPr/>
          <p:nvPr/>
        </p:nvSpPr>
        <p:spPr>
          <a:xfrm>
            <a:off x="3780776" y="6237312"/>
            <a:ext cx="1799336" cy="48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The Vice President</a:t>
            </a:r>
            <a:endParaRPr lang="ja-JP" altLang="en-US" sz="2000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      </a:t>
            </a:r>
            <a:r>
              <a:rPr lang="en-US" altLang="ja-JP" dirty="0"/>
              <a:t>TSAI Dino, M.D. </a:t>
            </a:r>
            <a:endParaRPr lang="ja-JP" altLang="ja-JP" dirty="0"/>
          </a:p>
        </p:txBody>
      </p:sp>
      <p:pic>
        <p:nvPicPr>
          <p:cNvPr id="21" name="図 20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F422448C-5A62-3ADF-652A-89F7082AD589}"/>
              </a:ext>
            </a:extLst>
          </p:cNvPr>
          <p:cNvPicPr/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32724" y="59941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2" name="フレーム 21">
            <a:extLst>
              <a:ext uri="{FF2B5EF4-FFF2-40B4-BE49-F238E27FC236}">
                <a16:creationId xmlns:a16="http://schemas.microsoft.com/office/drawing/2014/main" id="{738CD35F-DE19-7F0B-A133-65D57E4701E7}"/>
              </a:ext>
            </a:extLst>
          </p:cNvPr>
          <p:cNvSpPr/>
          <p:nvPr/>
        </p:nvSpPr>
        <p:spPr bwMode="auto">
          <a:xfrm>
            <a:off x="3923928" y="116632"/>
            <a:ext cx="1632314" cy="592517"/>
          </a:xfrm>
          <a:prstGeom prst="frame">
            <a:avLst>
              <a:gd name="adj1" fmla="val 6327"/>
            </a:avLst>
          </a:prstGeom>
          <a:solidFill>
            <a:srgbClr val="FD6CE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pic>
        <p:nvPicPr>
          <p:cNvPr id="17" name="図 16" descr="images-1.png">
            <a:extLst>
              <a:ext uri="{FF2B5EF4-FFF2-40B4-BE49-F238E27FC236}">
                <a16:creationId xmlns:a16="http://schemas.microsoft.com/office/drawing/2014/main" id="{EF2D9A85-84FA-063C-3F28-A18C515AB17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76" y="2030626"/>
            <a:ext cx="610008" cy="474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16" descr="korea">
            <a:extLst>
              <a:ext uri="{FF2B5EF4-FFF2-40B4-BE49-F238E27FC236}">
                <a16:creationId xmlns:a16="http://schemas.microsoft.com/office/drawing/2014/main" id="{98F9A247-4C0D-BD54-ADE3-B955F0060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569" y="1904417"/>
            <a:ext cx="631031" cy="43749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図 23" descr="images.png">
            <a:extLst>
              <a:ext uri="{FF2B5EF4-FFF2-40B4-BE49-F238E27FC236}">
                <a16:creationId xmlns:a16="http://schemas.microsoft.com/office/drawing/2014/main" id="{49B25EDF-8D17-A95D-8744-D1E0CF4864E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88" y="4494592"/>
            <a:ext cx="727454" cy="505702"/>
          </a:xfrm>
          <a:prstGeom prst="rect">
            <a:avLst/>
          </a:prstGeom>
          <a:ln>
            <a:noFill/>
          </a:ln>
        </p:spPr>
      </p:pic>
      <p:pic>
        <p:nvPicPr>
          <p:cNvPr id="25" name="図 24" descr="260px-Flag_of_the_Republic_of_China.svg.png">
            <a:extLst>
              <a:ext uri="{FF2B5EF4-FFF2-40B4-BE49-F238E27FC236}">
                <a16:creationId xmlns:a16="http://schemas.microsoft.com/office/drawing/2014/main" id="{DE8E6F2F-B877-6051-3FC4-64EBC521267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77" y="5660471"/>
            <a:ext cx="669795" cy="4456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図 25" descr="images.png">
            <a:extLst>
              <a:ext uri="{FF2B5EF4-FFF2-40B4-BE49-F238E27FC236}">
                <a16:creationId xmlns:a16="http://schemas.microsoft.com/office/drawing/2014/main" id="{75035CE9-ABDB-085B-EA97-26061FD1903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415" y="3316405"/>
            <a:ext cx="727454" cy="505702"/>
          </a:xfrm>
          <a:prstGeom prst="rect">
            <a:avLst/>
          </a:prstGeom>
          <a:ln>
            <a:noFill/>
          </a:ln>
        </p:spPr>
      </p:pic>
      <p:pic>
        <p:nvPicPr>
          <p:cNvPr id="1028" name="Picture 4" descr="タイ国旗ステッカー（シール）屋外耐候耐水 SSサイズ 3.3cm×5cm　アジア　／防水 旗 長持ち UVカット 小さい 小さめ 海外 旅行 スポーツ 観戦 応援 車 スーツケース 小物 スマホ 携帯 雑貨 グッズ">
            <a:extLst>
              <a:ext uri="{FF2B5EF4-FFF2-40B4-BE49-F238E27FC236}">
                <a16:creationId xmlns:a16="http://schemas.microsoft.com/office/drawing/2014/main" id="{0D39A8F8-2FC6-48D9-1071-A297D2700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4" t="25633" r="15467" b="27398"/>
          <a:stretch/>
        </p:blipFill>
        <p:spPr bwMode="auto">
          <a:xfrm>
            <a:off x="2281327" y="4438859"/>
            <a:ext cx="659897" cy="50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TSUNAMI">
            <a:hlinkClick r:id="" action="ppaction://media"/>
            <a:extLst>
              <a:ext uri="{FF2B5EF4-FFF2-40B4-BE49-F238E27FC236}">
                <a16:creationId xmlns:a16="http://schemas.microsoft.com/office/drawing/2014/main" id="{280CA47C-3D65-1ECB-AF3E-6E12815F17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02"/>
                  <p14:fade out="300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232432" y="5885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6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H 001 Dr. Jl Youn・photo・20190503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6541" y="88895"/>
            <a:ext cx="1080120" cy="1444983"/>
          </a:xfrm>
          <a:prstGeom prst="ellipse">
            <a:avLst/>
          </a:prstGeom>
        </p:spPr>
      </p:pic>
      <p:pic>
        <p:nvPicPr>
          <p:cNvPr id="5" name="图片 1" descr="C:\Users\Administrator\Pictures\郑敏-照片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8344" y="88895"/>
            <a:ext cx="1152128" cy="150367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5" descr="Hong-Duo Chen 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1561224"/>
            <a:ext cx="1060498" cy="1318007"/>
          </a:xfrm>
          <a:prstGeom prst="ellipse">
            <a:avLst/>
          </a:prstGeom>
        </p:spPr>
      </p:pic>
      <p:pic>
        <p:nvPicPr>
          <p:cNvPr id="7" name="図 6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7665" y="1550839"/>
            <a:ext cx="1080120" cy="1371278"/>
          </a:xfrm>
          <a:prstGeom prst="ellipse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59906" y="1204842"/>
            <a:ext cx="20168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aseline="0" dirty="0"/>
              <a:t>YOUN Jai Il, M.D. &amp; Ph.D.</a:t>
            </a:r>
            <a:r>
              <a:rPr lang="ja-JP" altLang="ja-JP" sz="1200" baseline="0" dirty="0"/>
              <a:t> </a:t>
            </a:r>
            <a:endParaRPr lang="ja-JP" altLang="en-US" sz="1200" baseline="0" dirty="0"/>
          </a:p>
        </p:txBody>
      </p:sp>
      <p:sp>
        <p:nvSpPr>
          <p:cNvPr id="12" name="正方形/長方形 11"/>
          <p:cNvSpPr/>
          <p:nvPr/>
        </p:nvSpPr>
        <p:spPr>
          <a:xfrm>
            <a:off x="6950439" y="1180869"/>
            <a:ext cx="19992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aseline="0" dirty="0"/>
              <a:t>ZHENG Min, M.D. &amp; Ph.D.</a:t>
            </a:r>
            <a:endParaRPr lang="ja-JP" altLang="ja-JP" sz="1200" baseline="0" dirty="0"/>
          </a:p>
        </p:txBody>
      </p:sp>
      <p:sp>
        <p:nvSpPr>
          <p:cNvPr id="13" name="正方形/長方形 12"/>
          <p:cNvSpPr/>
          <p:nvPr/>
        </p:nvSpPr>
        <p:spPr>
          <a:xfrm>
            <a:off x="3194797" y="1290920"/>
            <a:ext cx="2632067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800" b="1" dirty="0">
                <a:solidFill>
                  <a:srgbClr val="FF0000"/>
                </a:solidFill>
              </a:rPr>
              <a:t> </a:t>
            </a:r>
            <a:r>
              <a:rPr lang="en-US" altLang="ja-JP" sz="2800" dirty="0">
                <a:solidFill>
                  <a:srgbClr val="FF0000"/>
                </a:solidFill>
              </a:rPr>
              <a:t>The Honorary Advisor</a:t>
            </a:r>
            <a:r>
              <a:rPr lang="ja-JP" altLang="ja-JP" sz="2800" dirty="0">
                <a:solidFill>
                  <a:srgbClr val="FF0000"/>
                </a:solidFill>
              </a:rPr>
              <a:t> 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0" y="2942425"/>
            <a:ext cx="25020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dirty="0"/>
              <a:t> </a:t>
            </a:r>
            <a:r>
              <a:rPr lang="en-US" altLang="ja-JP" dirty="0"/>
              <a:t>CHEN Hong-Duo, M.D. &amp; Ph.D.</a:t>
            </a:r>
            <a:endParaRPr lang="ja-JP" altLang="ja-JP" dirty="0"/>
          </a:p>
        </p:txBody>
      </p:sp>
      <p:sp>
        <p:nvSpPr>
          <p:cNvPr id="15" name="正方形/長方形 14"/>
          <p:cNvSpPr/>
          <p:nvPr/>
        </p:nvSpPr>
        <p:spPr>
          <a:xfrm>
            <a:off x="1382838" y="3154467"/>
            <a:ext cx="24509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ZHANG </a:t>
            </a:r>
            <a:r>
              <a:rPr lang="en-US" altLang="ja-JP" dirty="0" err="1"/>
              <a:t>Jianzhong</a:t>
            </a:r>
            <a:r>
              <a:rPr lang="en-US" altLang="ja-JP" dirty="0"/>
              <a:t>, M.D. &amp; Ph.D.</a:t>
            </a:r>
            <a:r>
              <a:rPr lang="ja-JP" altLang="ja-JP" dirty="0"/>
              <a:t> </a:t>
            </a:r>
            <a:endParaRPr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3142604" y="832321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aseline="0" dirty="0">
                <a:solidFill>
                  <a:srgbClr val="FF0000"/>
                </a:solidFill>
              </a:rPr>
              <a:t>The Honorary President</a:t>
            </a:r>
            <a:r>
              <a:rPr lang="ja-JP" altLang="ja-JP" baseline="0">
                <a:solidFill>
                  <a:srgbClr val="FF0000"/>
                </a:solidFill>
              </a:rPr>
              <a:t> </a:t>
            </a:r>
            <a:endParaRPr lang="ja-JP" altLang="en-US" baseline="0" dirty="0">
              <a:solidFill>
                <a:srgbClr val="FF0000"/>
              </a:solidFill>
            </a:endParaRPr>
          </a:p>
        </p:txBody>
      </p:sp>
      <p:pic>
        <p:nvPicPr>
          <p:cNvPr id="26" name="図 25" descr="H 006 Dr, H NAKAGAWA・Photo・20190507.jpg">
            <a:extLst>
              <a:ext uri="{FF2B5EF4-FFF2-40B4-BE49-F238E27FC236}">
                <a16:creationId xmlns:a16="http://schemas.microsoft.com/office/drawing/2014/main" id="{298ABB94-1ED0-D448-BA1D-FBEBD90484F2}"/>
              </a:ext>
            </a:extLst>
          </p:cNvPr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0170" y="5078894"/>
            <a:ext cx="1011835" cy="1393459"/>
          </a:xfrm>
          <a:prstGeom prst="ellipse">
            <a:avLst/>
          </a:prstGeom>
        </p:spPr>
      </p:pic>
      <p:pic>
        <p:nvPicPr>
          <p:cNvPr id="28" name="図 27" descr="H 008 Dr. NAKAYAMA・Photo・20190430.jpg">
            <a:extLst>
              <a:ext uri="{FF2B5EF4-FFF2-40B4-BE49-F238E27FC236}">
                <a16:creationId xmlns:a16="http://schemas.microsoft.com/office/drawing/2014/main" id="{2817E6C9-D2B3-2140-AC68-E5AF38893EFC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5725" y="5022046"/>
            <a:ext cx="979004" cy="1395501"/>
          </a:xfrm>
          <a:prstGeom prst="ellipse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DE7EC98B-6618-274C-A730-5B0687D4A952}"/>
              </a:ext>
            </a:extLst>
          </p:cNvPr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88" b="8992"/>
          <a:stretch/>
        </p:blipFill>
        <p:spPr>
          <a:xfrm>
            <a:off x="1425677" y="5083954"/>
            <a:ext cx="1008113" cy="1318007"/>
          </a:xfrm>
          <a:prstGeom prst="ellipse">
            <a:avLst/>
          </a:prstGeom>
        </p:spPr>
      </p:pic>
      <p:pic>
        <p:nvPicPr>
          <p:cNvPr id="40" name="図 39" descr="H 007 Dr">
            <a:extLst>
              <a:ext uri="{FF2B5EF4-FFF2-40B4-BE49-F238E27FC236}">
                <a16:creationId xmlns:a16="http://schemas.microsoft.com/office/drawing/2014/main" id="{6C0944F1-9E55-C54D-9E64-ED1F6D50C661}"/>
              </a:ext>
            </a:extLst>
          </p:cNvPr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0602" y="5091323"/>
            <a:ext cx="958509" cy="125291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1" name="図 40" descr="Dr. KIM Nack In・Photo.jpg">
            <a:extLst>
              <a:ext uri="{FF2B5EF4-FFF2-40B4-BE49-F238E27FC236}">
                <a16:creationId xmlns:a16="http://schemas.microsoft.com/office/drawing/2014/main" id="{4B4A7F65-8DC6-054A-9DCC-06136A6796B1}"/>
              </a:ext>
            </a:extLst>
          </p:cNvPr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961" y="3270452"/>
            <a:ext cx="975351" cy="1370951"/>
          </a:xfrm>
          <a:prstGeom prst="ellipse">
            <a:avLst/>
          </a:prstGeom>
        </p:spPr>
      </p:pic>
      <p:pic>
        <p:nvPicPr>
          <p:cNvPr id="42" name="図 41" descr="_DSC0288.JPG">
            <a:extLst>
              <a:ext uri="{FF2B5EF4-FFF2-40B4-BE49-F238E27FC236}">
                <a16:creationId xmlns:a16="http://schemas.microsoft.com/office/drawing/2014/main" id="{E48B4DF1-35ED-0643-90AC-37F4C5DB7BD9}"/>
              </a:ext>
            </a:extLst>
          </p:cNvPr>
          <p:cNvPicPr/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6513" y="3394400"/>
            <a:ext cx="1008284" cy="1279010"/>
          </a:xfrm>
          <a:prstGeom prst="ellipse">
            <a:avLst/>
          </a:prstGeom>
        </p:spPr>
      </p:pic>
      <p:pic>
        <p:nvPicPr>
          <p:cNvPr id="43" name="그림 1" descr="가톨릭대김태윤교수님.JPG">
            <a:extLst>
              <a:ext uri="{FF2B5EF4-FFF2-40B4-BE49-F238E27FC236}">
                <a16:creationId xmlns:a16="http://schemas.microsoft.com/office/drawing/2014/main" id="{FF0B8AAD-8890-234C-B1F5-BF5DC11FCD58}"/>
              </a:ext>
            </a:extLst>
          </p:cNvPr>
          <p:cNvPicPr/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2532" y="3292710"/>
            <a:ext cx="1126427" cy="1317076"/>
          </a:xfrm>
          <a:prstGeom prst="ellipse">
            <a:avLst/>
          </a:prstGeom>
        </p:spPr>
      </p:pic>
      <p:pic>
        <p:nvPicPr>
          <p:cNvPr id="44" name="図 43" descr="H 013 Dr. Jee-Ho Choi・Photo・20190429.jpg">
            <a:extLst>
              <a:ext uri="{FF2B5EF4-FFF2-40B4-BE49-F238E27FC236}">
                <a16:creationId xmlns:a16="http://schemas.microsoft.com/office/drawing/2014/main" id="{C3C75A90-F76D-0D49-8BEE-38464D26B06E}"/>
              </a:ext>
            </a:extLst>
          </p:cNvPr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745" y="3368411"/>
            <a:ext cx="856375" cy="1086869"/>
          </a:xfrm>
          <a:prstGeom prst="ellipse">
            <a:avLst/>
          </a:prstGeom>
        </p:spPr>
      </p:pic>
      <p:pic>
        <p:nvPicPr>
          <p:cNvPr id="45" name="図 44" descr="_DSC0024 - コピー.JPG">
            <a:extLst>
              <a:ext uri="{FF2B5EF4-FFF2-40B4-BE49-F238E27FC236}">
                <a16:creationId xmlns:a16="http://schemas.microsoft.com/office/drawing/2014/main" id="{CCF67CBE-E897-B041-9C95-11F850BF8D49}"/>
              </a:ext>
            </a:extLst>
          </p:cNvPr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583" y="3378129"/>
            <a:ext cx="1008113" cy="1256159"/>
          </a:xfrm>
          <a:prstGeom prst="ellipse">
            <a:avLst/>
          </a:prstGeom>
        </p:spPr>
      </p:pic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4ACE9AB3-4708-0B4E-B75D-65F09302071F}"/>
              </a:ext>
            </a:extLst>
          </p:cNvPr>
          <p:cNvSpPr/>
          <p:nvPr/>
        </p:nvSpPr>
        <p:spPr>
          <a:xfrm>
            <a:off x="138714" y="4657936"/>
            <a:ext cx="20561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aseline="0" dirty="0">
                <a:latin typeface="+mj-lt"/>
                <a:ea typeface="+mn-ea"/>
              </a:rPr>
              <a:t>KIM </a:t>
            </a:r>
            <a:r>
              <a:rPr lang="en-US" altLang="ja-JP" sz="1200" baseline="0" dirty="0" err="1">
                <a:latin typeface="+mj-lt"/>
                <a:ea typeface="+mn-ea"/>
              </a:rPr>
              <a:t>Nack</a:t>
            </a:r>
            <a:r>
              <a:rPr lang="en-US" altLang="ja-JP" sz="1200" baseline="0" dirty="0">
                <a:latin typeface="+mj-lt"/>
                <a:ea typeface="+mn-ea"/>
              </a:rPr>
              <a:t> In, M.D. &amp; Ph.D.</a:t>
            </a:r>
            <a:endParaRPr lang="ja-JP" altLang="ja-JP" sz="1200" baseline="0" dirty="0">
              <a:latin typeface="+mj-lt"/>
              <a:ea typeface="+mn-ea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275140C8-78AB-AC49-95C0-361113FF47D9}"/>
              </a:ext>
            </a:extLst>
          </p:cNvPr>
          <p:cNvSpPr/>
          <p:nvPr/>
        </p:nvSpPr>
        <p:spPr>
          <a:xfrm>
            <a:off x="4226402" y="4802248"/>
            <a:ext cx="22172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aseline="0" dirty="0">
                <a:latin typeface="+mj-lt"/>
                <a:ea typeface="+mn-ea"/>
              </a:rPr>
              <a:t>LEE </a:t>
            </a:r>
            <a:r>
              <a:rPr lang="en-US" altLang="ja-JP" sz="1200" baseline="0" dirty="0" err="1">
                <a:latin typeface="+mj-lt"/>
                <a:ea typeface="+mn-ea"/>
              </a:rPr>
              <a:t>Joo</a:t>
            </a:r>
            <a:r>
              <a:rPr lang="en-US" altLang="ja-JP" sz="1200" baseline="0" dirty="0">
                <a:latin typeface="+mj-lt"/>
                <a:ea typeface="+mn-ea"/>
              </a:rPr>
              <a:t> Heung, M.D. &amp; Ph.D.</a:t>
            </a:r>
            <a:endParaRPr lang="ja-JP" altLang="ja-JP" sz="1200" baseline="0" dirty="0">
              <a:latin typeface="+mj-lt"/>
              <a:ea typeface="+mn-ea"/>
            </a:endParaRPr>
          </a:p>
        </p:txBody>
      </p:sp>
      <p:pic>
        <p:nvPicPr>
          <p:cNvPr id="50" name="圖片 6">
            <a:extLst>
              <a:ext uri="{FF2B5EF4-FFF2-40B4-BE49-F238E27FC236}">
                <a16:creationId xmlns:a16="http://schemas.microsoft.com/office/drawing/2014/main" id="{CED1BF70-1286-B24E-B640-24BA4F745668}"/>
              </a:ext>
            </a:extLst>
          </p:cNvPr>
          <p:cNvPicPr/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8016" y="1518110"/>
            <a:ext cx="1094939" cy="13501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CCFA5A84-B261-3043-9FA8-0ADB61AB9F13}"/>
              </a:ext>
            </a:extLst>
          </p:cNvPr>
          <p:cNvSpPr/>
          <p:nvPr/>
        </p:nvSpPr>
        <p:spPr>
          <a:xfrm>
            <a:off x="5330160" y="2892571"/>
            <a:ext cx="22284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CHANG Ying-</a:t>
            </a:r>
            <a:r>
              <a:rPr lang="en-US" altLang="ja-JP" dirty="0" err="1"/>
              <a:t>Jui</a:t>
            </a:r>
            <a:r>
              <a:rPr lang="en-US" altLang="ja-JP" dirty="0"/>
              <a:t> M.D. &amp; </a:t>
            </a:r>
            <a:r>
              <a:rPr lang="en-US" altLang="ja-JP" dirty="0" err="1"/>
              <a:t>Ph.D</a:t>
            </a:r>
            <a:endParaRPr lang="ja-JP" altLang="ja-JP" dirty="0"/>
          </a:p>
        </p:txBody>
      </p:sp>
      <p:pic>
        <p:nvPicPr>
          <p:cNvPr id="1025" name="Picture 1" descr="page1image3679989568">
            <a:extLst>
              <a:ext uri="{FF2B5EF4-FFF2-40B4-BE49-F238E27FC236}">
                <a16:creationId xmlns:a16="http://schemas.microsoft.com/office/drawing/2014/main" id="{44973CD5-6617-204C-8DA8-2B78BFC79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64" y="1581528"/>
            <a:ext cx="912641" cy="119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2A39430-FE4E-0442-81D2-956BE446E0AC}"/>
              </a:ext>
            </a:extLst>
          </p:cNvPr>
          <p:cNvSpPr/>
          <p:nvPr/>
        </p:nvSpPr>
        <p:spPr>
          <a:xfrm>
            <a:off x="6712961" y="3105508"/>
            <a:ext cx="23183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dirty="0">
                <a:latin typeface="+mj-lt"/>
              </a:rPr>
              <a:t>HWANG Sam T., M.D. &amp; Ph.D. </a:t>
            </a: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2057BF2F-A56F-A24C-8024-63E00F4BB5DA}"/>
              </a:ext>
            </a:extLst>
          </p:cNvPr>
          <p:cNvSpPr/>
          <p:nvPr/>
        </p:nvSpPr>
        <p:spPr>
          <a:xfrm>
            <a:off x="1876670" y="6594721"/>
            <a:ext cx="25596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NAKAGAWA </a:t>
            </a:r>
            <a:r>
              <a:rPr lang="en-US" altLang="ja-JP" dirty="0" err="1"/>
              <a:t>Hidemi</a:t>
            </a:r>
            <a:r>
              <a:rPr lang="en-US" altLang="ja-JP" dirty="0"/>
              <a:t>, M.D. &amp; Ph.D.</a:t>
            </a:r>
            <a:endParaRPr lang="ja-JP" altLang="ja-JP" dirty="0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66D3FC12-521F-ED41-95F6-953AB2856C76}"/>
              </a:ext>
            </a:extLst>
          </p:cNvPr>
          <p:cNvSpPr/>
          <p:nvPr/>
        </p:nvSpPr>
        <p:spPr>
          <a:xfrm>
            <a:off x="3646721" y="6426690"/>
            <a:ext cx="25642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NAKAYAMA </a:t>
            </a:r>
            <a:r>
              <a:rPr lang="en-US" altLang="ja-JP" dirty="0" err="1"/>
              <a:t>Juichiro</a:t>
            </a:r>
            <a:r>
              <a:rPr lang="en-US" altLang="ja-JP" dirty="0"/>
              <a:t>, M.D. &amp; Ph.D.</a:t>
            </a:r>
            <a:endParaRPr lang="ja-JP" altLang="ja-JP" dirty="0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E60ED372-8CA5-2149-9DC3-4529AD4D9887}"/>
              </a:ext>
            </a:extLst>
          </p:cNvPr>
          <p:cNvSpPr/>
          <p:nvPr/>
        </p:nvSpPr>
        <p:spPr>
          <a:xfrm>
            <a:off x="812412" y="6419919"/>
            <a:ext cx="25505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SETOYAMA Mitsuru, M.D. &amp; Ph.D.</a:t>
            </a:r>
            <a:endParaRPr lang="ja-JP" altLang="ja-JP" dirty="0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720D213E-6758-3446-8F5F-2B47D22AA068}"/>
              </a:ext>
            </a:extLst>
          </p:cNvPr>
          <p:cNvSpPr/>
          <p:nvPr/>
        </p:nvSpPr>
        <p:spPr>
          <a:xfrm>
            <a:off x="5198866" y="6608385"/>
            <a:ext cx="22017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KAWADA Akira, M.D. &amp; Ph.D.</a:t>
            </a:r>
            <a:endParaRPr lang="ja-JP" altLang="ja-JP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1DC715A-83E5-994D-9000-04F7BB987309}"/>
              </a:ext>
            </a:extLst>
          </p:cNvPr>
          <p:cNvSpPr/>
          <p:nvPr/>
        </p:nvSpPr>
        <p:spPr>
          <a:xfrm>
            <a:off x="5759890" y="4618505"/>
            <a:ext cx="2355132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sz="2000" dirty="0">
                <a:latin typeface="+mj-lt"/>
              </a:rPr>
              <a:t>CHOI </a:t>
            </a:r>
            <a:r>
              <a:rPr lang="en" altLang="ja-JP" sz="2000" dirty="0" err="1">
                <a:latin typeface="+mj-lt"/>
              </a:rPr>
              <a:t>Jee</a:t>
            </a:r>
            <a:r>
              <a:rPr lang="en" altLang="ja-JP" sz="2000" dirty="0">
                <a:latin typeface="+mj-lt"/>
              </a:rPr>
              <a:t>-Ho, M.D. &amp; Ph.D. 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3BE52A3-A729-5C4E-8059-0BFF77B22B30}"/>
              </a:ext>
            </a:extLst>
          </p:cNvPr>
          <p:cNvSpPr/>
          <p:nvPr/>
        </p:nvSpPr>
        <p:spPr>
          <a:xfrm>
            <a:off x="1535709" y="4891194"/>
            <a:ext cx="2714205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sz="2000" dirty="0">
                <a:latin typeface="+mj-lt"/>
              </a:rPr>
              <a:t>KIM Kwang </a:t>
            </a:r>
            <a:r>
              <a:rPr lang="en" altLang="ja-JP" sz="2000" dirty="0" err="1">
                <a:latin typeface="+mj-lt"/>
              </a:rPr>
              <a:t>Joong</a:t>
            </a:r>
            <a:r>
              <a:rPr lang="en" altLang="ja-JP" sz="2000" dirty="0">
                <a:latin typeface="+mj-lt"/>
              </a:rPr>
              <a:t>, M.D. &amp; Ph.D. </a:t>
            </a: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906BBC95-1881-CB4C-8535-C48C34B1D426}"/>
              </a:ext>
            </a:extLst>
          </p:cNvPr>
          <p:cNvSpPr/>
          <p:nvPr/>
        </p:nvSpPr>
        <p:spPr>
          <a:xfrm>
            <a:off x="2966660" y="4700960"/>
            <a:ext cx="2446093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2000" dirty="0">
                <a:latin typeface="+mj-lt"/>
              </a:rPr>
              <a:t>KIM Tae Yoon, M.D. &amp; Ph.D. </a:t>
            </a:r>
            <a:endParaRPr lang="en" altLang="ja-JP" sz="1000" dirty="0">
              <a:latin typeface="+mj-lt"/>
            </a:endParaRPr>
          </a:p>
        </p:txBody>
      </p:sp>
      <p:pic>
        <p:nvPicPr>
          <p:cNvPr id="9" name="図 8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0ABEEF8B-BFA3-B400-B2D6-EC7058B835EA}"/>
              </a:ext>
            </a:extLst>
          </p:cNvPr>
          <p:cNvPicPr/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8713" y="104246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0" name="フレーム 9">
            <a:extLst>
              <a:ext uri="{FF2B5EF4-FFF2-40B4-BE49-F238E27FC236}">
                <a16:creationId xmlns:a16="http://schemas.microsoft.com/office/drawing/2014/main" id="{0AFAC52C-2FF7-8E23-CE87-2D2058DD5251}"/>
              </a:ext>
            </a:extLst>
          </p:cNvPr>
          <p:cNvSpPr/>
          <p:nvPr/>
        </p:nvSpPr>
        <p:spPr bwMode="auto">
          <a:xfrm>
            <a:off x="3702675" y="130903"/>
            <a:ext cx="1632314" cy="592517"/>
          </a:xfrm>
          <a:prstGeom prst="frame">
            <a:avLst>
              <a:gd name="adj1" fmla="val 6327"/>
            </a:avLst>
          </a:prstGeom>
          <a:solidFill>
            <a:srgbClr val="FD6CE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34E844D-0951-F492-4B38-918D5C752A67}"/>
              </a:ext>
            </a:extLst>
          </p:cNvPr>
          <p:cNvSpPr txBox="1"/>
          <p:nvPr/>
        </p:nvSpPr>
        <p:spPr>
          <a:xfrm>
            <a:off x="3117587" y="44624"/>
            <a:ext cx="2637516" cy="696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3600" baseline="0" dirty="0">
                <a:solidFill>
                  <a:srgbClr val="FF0000"/>
                </a:solidFill>
              </a:rPr>
              <a:t> 2022</a:t>
            </a:r>
            <a:endParaRPr kumimoji="1" lang="ja-JP" altLang="en-US" sz="3600" baseline="0" dirty="0">
              <a:solidFill>
                <a:srgbClr val="FF0000"/>
              </a:solidFill>
            </a:endParaRPr>
          </a:p>
        </p:txBody>
      </p:sp>
      <p:pic>
        <p:nvPicPr>
          <p:cNvPr id="17" name="図 16" descr="yjimage-1.jpeg">
            <a:extLst>
              <a:ext uri="{FF2B5EF4-FFF2-40B4-BE49-F238E27FC236}">
                <a16:creationId xmlns:a16="http://schemas.microsoft.com/office/drawing/2014/main" id="{27C86E06-BDFF-C0D7-AC2D-A8F513B41C70}"/>
              </a:ext>
            </a:extLst>
          </p:cNvPr>
          <p:cNvPicPr/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60"/>
          <a:stretch/>
        </p:blipFill>
        <p:spPr>
          <a:xfrm>
            <a:off x="4786810" y="1579838"/>
            <a:ext cx="912641" cy="1317076"/>
          </a:xfrm>
          <a:prstGeom prst="ellipse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3B173B4-B8B0-664F-CB27-D4B245A98F64}"/>
              </a:ext>
            </a:extLst>
          </p:cNvPr>
          <p:cNvSpPr/>
          <p:nvPr/>
        </p:nvSpPr>
        <p:spPr>
          <a:xfrm>
            <a:off x="4307412" y="3131953"/>
            <a:ext cx="17464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LIAO </a:t>
            </a:r>
            <a:r>
              <a:rPr lang="en-US" altLang="ja-JP" dirty="0" err="1"/>
              <a:t>Wanqing</a:t>
            </a:r>
            <a:r>
              <a:rPr lang="en-US" altLang="ja-JP" dirty="0"/>
              <a:t>, Ph.D.</a:t>
            </a:r>
            <a:endParaRPr lang="ja-JP" altLang="ja-JP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EEB1B699-0E26-93F9-360C-6653C46FF2FA}"/>
              </a:ext>
            </a:extLst>
          </p:cNvPr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2398" y="3309364"/>
            <a:ext cx="1026523" cy="1256159"/>
          </a:xfrm>
          <a:prstGeom prst="ellipse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3AD3BCC-4660-D95E-C7B2-5F83DBF9051F}"/>
              </a:ext>
            </a:extLst>
          </p:cNvPr>
          <p:cNvSpPr/>
          <p:nvPr/>
        </p:nvSpPr>
        <p:spPr>
          <a:xfrm>
            <a:off x="6790813" y="4742625"/>
            <a:ext cx="24620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aseline="0" dirty="0">
                <a:latin typeface="+mj-lt"/>
                <a:ea typeface="+mn-ea"/>
              </a:rPr>
              <a:t>PARK </a:t>
            </a:r>
            <a:r>
              <a:rPr lang="en-US" altLang="ja-JP" sz="1200" baseline="0" dirty="0" err="1">
                <a:latin typeface="+mj-lt"/>
                <a:ea typeface="+mn-ea"/>
              </a:rPr>
              <a:t>Chul</a:t>
            </a:r>
            <a:r>
              <a:rPr lang="en-US" altLang="ja-JP" sz="1200" baseline="0" dirty="0">
                <a:latin typeface="+mj-lt"/>
                <a:ea typeface="+mn-ea"/>
              </a:rPr>
              <a:t> Jong M.D. &amp; Ph.D.</a:t>
            </a:r>
            <a:endParaRPr lang="ja-JP" altLang="ja-JP" sz="1200" baseline="0" dirty="0">
              <a:latin typeface="+mj-lt"/>
              <a:ea typeface="+mn-ea"/>
            </a:endParaRPr>
          </a:p>
        </p:txBody>
      </p:sp>
      <p:pic>
        <p:nvPicPr>
          <p:cNvPr id="24" name="図 23" descr="2016-05-20 Lu Qianjin.jpg (2.1M).pdf">
            <a:extLst>
              <a:ext uri="{FF2B5EF4-FFF2-40B4-BE49-F238E27FC236}">
                <a16:creationId xmlns:a16="http://schemas.microsoft.com/office/drawing/2014/main" id="{3EC39B4D-8D3B-53F0-26E2-D25F4F182B86}"/>
              </a:ext>
            </a:extLst>
          </p:cNvPr>
          <p:cNvPicPr/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5917" y="1547388"/>
            <a:ext cx="979004" cy="1327012"/>
          </a:xfrm>
          <a:prstGeom prst="ellipse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ADECAC7-A108-3A41-18AE-787F7D55BE95}"/>
              </a:ext>
            </a:extLst>
          </p:cNvPr>
          <p:cNvSpPr/>
          <p:nvPr/>
        </p:nvSpPr>
        <p:spPr>
          <a:xfrm>
            <a:off x="2977046" y="2952280"/>
            <a:ext cx="19634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dirty="0"/>
              <a:t> </a:t>
            </a:r>
            <a:r>
              <a:rPr lang="en-US" altLang="ja-JP" dirty="0"/>
              <a:t>LU </a:t>
            </a:r>
            <a:r>
              <a:rPr lang="en-US" altLang="ja-JP" dirty="0" err="1"/>
              <a:t>Qianjin</a:t>
            </a:r>
            <a:r>
              <a:rPr lang="en-US" altLang="ja-JP" dirty="0"/>
              <a:t>, M.D. &amp; Ph.D.</a:t>
            </a:r>
            <a:endParaRPr lang="ja-JP" altLang="ja-JP" dirty="0"/>
          </a:p>
        </p:txBody>
      </p:sp>
      <p:pic>
        <p:nvPicPr>
          <p:cNvPr id="1026" name="Picture 2" descr="page1image3764002144">
            <a:extLst>
              <a:ext uri="{FF2B5EF4-FFF2-40B4-BE49-F238E27FC236}">
                <a16:creationId xmlns:a16="http://schemas.microsoft.com/office/drawing/2014/main" id="{FDD29B67-B524-A505-7D86-7D782A124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247" y="5091323"/>
            <a:ext cx="944816" cy="124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E70B59F9-72F7-77F6-FD46-508341E2002D}"/>
              </a:ext>
            </a:extLst>
          </p:cNvPr>
          <p:cNvSpPr/>
          <p:nvPr/>
        </p:nvSpPr>
        <p:spPr>
          <a:xfrm>
            <a:off x="6444407" y="6341722"/>
            <a:ext cx="25378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aseline="0" dirty="0"/>
              <a:t>OHTSUKI </a:t>
            </a:r>
            <a:r>
              <a:rPr lang="en-US" altLang="ja-JP" sz="1200" baseline="0" dirty="0" err="1"/>
              <a:t>Mamitaro</a:t>
            </a:r>
            <a:r>
              <a:rPr lang="en-US" altLang="ja-JP" sz="1200" baseline="0" dirty="0"/>
              <a:t>, M.D. &amp; Ph.D.</a:t>
            </a:r>
            <a:endParaRPr lang="ja-JP" altLang="ja-JP" sz="1200" baseline="0" dirty="0"/>
          </a:p>
        </p:txBody>
      </p:sp>
      <p:pic>
        <p:nvPicPr>
          <p:cNvPr id="3" name="図 2" descr="images-1.png">
            <a:extLst>
              <a:ext uri="{FF2B5EF4-FFF2-40B4-BE49-F238E27FC236}">
                <a16:creationId xmlns:a16="http://schemas.microsoft.com/office/drawing/2014/main" id="{B1508AE5-4890-D015-7B5D-49923B138575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75" y="681767"/>
            <a:ext cx="610008" cy="474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16" descr="korea">
            <a:extLst>
              <a:ext uri="{FF2B5EF4-FFF2-40B4-BE49-F238E27FC236}">
                <a16:creationId xmlns:a16="http://schemas.microsoft.com/office/drawing/2014/main" id="{9FFBBE4C-FE7C-8F5C-8A2D-962E8F9E6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06" y="678247"/>
            <a:ext cx="624441" cy="43292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79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20190614 Dr. ZHANG Xeujun.pn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236" y="884687"/>
            <a:ext cx="1613389" cy="2202283"/>
          </a:xfrm>
          <a:prstGeom prst="ellipse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539552" y="3224405"/>
            <a:ext cx="23580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ZHANG </a:t>
            </a:r>
            <a:r>
              <a:rPr lang="en-US" altLang="ja-JP" dirty="0" err="1"/>
              <a:t>Xeujun</a:t>
            </a:r>
            <a:r>
              <a:rPr lang="en-US" altLang="ja-JP" dirty="0"/>
              <a:t>, M.D. &amp; Ph.D.</a:t>
            </a:r>
            <a:endParaRPr lang="ja-JP" altLang="ja-JP" dirty="0"/>
          </a:p>
        </p:txBody>
      </p:sp>
      <p:sp>
        <p:nvSpPr>
          <p:cNvPr id="24" name="正方形/長方形 23"/>
          <p:cNvSpPr/>
          <p:nvPr/>
        </p:nvSpPr>
        <p:spPr>
          <a:xfrm>
            <a:off x="3491680" y="398058"/>
            <a:ext cx="2907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dirty="0">
                <a:solidFill>
                  <a:srgbClr val="FF0000"/>
                </a:solidFill>
              </a:rPr>
              <a:t>The Special Advisor</a:t>
            </a:r>
            <a:endParaRPr lang="ja-JP" altLang="ja-JP" sz="3600" dirty="0">
              <a:solidFill>
                <a:srgbClr val="FF0000"/>
              </a:solidFill>
            </a:endParaRPr>
          </a:p>
        </p:txBody>
      </p:sp>
      <p:pic>
        <p:nvPicPr>
          <p:cNvPr id="27" name="図 26" descr="01.jpg">
            <a:extLst>
              <a:ext uri="{FF2B5EF4-FFF2-40B4-BE49-F238E27FC236}">
                <a16:creationId xmlns:a16="http://schemas.microsoft.com/office/drawing/2014/main" id="{CD5FF309-2221-6D4A-B9DF-11D17F065EA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504" y="1002712"/>
            <a:ext cx="1674856" cy="2059575"/>
          </a:xfrm>
          <a:prstGeom prst="ellipse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F72E1F56-2CC8-2A48-A1A0-E4C3EFD8A354}"/>
              </a:ext>
            </a:extLst>
          </p:cNvPr>
          <p:cNvSpPr/>
          <p:nvPr/>
        </p:nvSpPr>
        <p:spPr>
          <a:xfrm>
            <a:off x="5817746" y="3224405"/>
            <a:ext cx="26263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AMAGAI Masayuki, M.D. &amp; Ph.D.</a:t>
            </a:r>
            <a:endParaRPr lang="ja-JP" altLang="ja-JP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4558DAB-9238-4715-B791-2D1A9B8BF41E}"/>
              </a:ext>
            </a:extLst>
          </p:cNvPr>
          <p:cNvSpPr txBox="1"/>
          <p:nvPr/>
        </p:nvSpPr>
        <p:spPr>
          <a:xfrm>
            <a:off x="1750638" y="68744"/>
            <a:ext cx="1632314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3600" baseline="0" dirty="0">
                <a:solidFill>
                  <a:srgbClr val="FF0000"/>
                </a:solidFill>
              </a:rPr>
              <a:t> 2022</a:t>
            </a:r>
            <a:endParaRPr kumimoji="1" lang="ja-JP" altLang="en-US" sz="3600" baseline="0" dirty="0">
              <a:solidFill>
                <a:srgbClr val="FF0000"/>
              </a:solidFill>
            </a:endParaRPr>
          </a:p>
        </p:txBody>
      </p:sp>
      <p:pic>
        <p:nvPicPr>
          <p:cNvPr id="2049" name="Picture 1" descr="page1image3763563216">
            <a:extLst>
              <a:ext uri="{FF2B5EF4-FFF2-40B4-BE49-F238E27FC236}">
                <a16:creationId xmlns:a16="http://schemas.microsoft.com/office/drawing/2014/main" id="{73BFE626-8324-ED29-15F7-C2216C648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362" y="4057060"/>
            <a:ext cx="1540946" cy="209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D:\Documents\个人资料\高兴华-照片\高老师半身照片.jpg">
            <a:extLst>
              <a:ext uri="{FF2B5EF4-FFF2-40B4-BE49-F238E27FC236}">
                <a16:creationId xmlns:a16="http://schemas.microsoft.com/office/drawing/2014/main" id="{D847FDE6-3D48-95F6-6B01-D02ACD16D745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7347" y="3984703"/>
            <a:ext cx="1582419" cy="2180601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043C2C1-54D3-FB19-CD90-2CC68A305021}"/>
              </a:ext>
            </a:extLst>
          </p:cNvPr>
          <p:cNvSpPr/>
          <p:nvPr/>
        </p:nvSpPr>
        <p:spPr>
          <a:xfrm>
            <a:off x="625659" y="6320353"/>
            <a:ext cx="22628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dirty="0">
                <a:latin typeface="+mj-lt"/>
              </a:rPr>
              <a:t> </a:t>
            </a:r>
            <a:r>
              <a:rPr lang="en-US" altLang="ja-JP" dirty="0">
                <a:latin typeface="+mj-lt"/>
              </a:rPr>
              <a:t>GAO Xing </a:t>
            </a:r>
            <a:r>
              <a:rPr lang="en-US" altLang="ja-JP" dirty="0" err="1">
                <a:latin typeface="+mj-lt"/>
              </a:rPr>
              <a:t>Hua</a:t>
            </a:r>
            <a:r>
              <a:rPr lang="en-US" altLang="ja-JP" dirty="0">
                <a:latin typeface="+mj-lt"/>
              </a:rPr>
              <a:t>, M.D. &amp; Ph.D.</a:t>
            </a:r>
            <a:r>
              <a:rPr lang="ja-JP" altLang="ja-JP" dirty="0">
                <a:latin typeface="+mj-lt"/>
              </a:rPr>
              <a:t> </a:t>
            </a:r>
            <a:endParaRPr lang="ja-JP" altLang="en-US" dirty="0">
              <a:latin typeface="+mj-lt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7D70A68-BCC5-B983-2B13-7E78A9A823EA}"/>
              </a:ext>
            </a:extLst>
          </p:cNvPr>
          <p:cNvSpPr/>
          <p:nvPr/>
        </p:nvSpPr>
        <p:spPr>
          <a:xfrm>
            <a:off x="3146799" y="6289098"/>
            <a:ext cx="25060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+mj-lt"/>
              </a:rPr>
              <a:t> PARK Chun </a:t>
            </a:r>
            <a:r>
              <a:rPr lang="en-US" altLang="ja-JP" dirty="0" err="1">
                <a:latin typeface="+mj-lt"/>
              </a:rPr>
              <a:t>Wook</a:t>
            </a:r>
            <a:r>
              <a:rPr lang="en-US" altLang="ja-JP" dirty="0">
                <a:latin typeface="+mj-lt"/>
              </a:rPr>
              <a:t>, M.D. &amp; Ph.D.</a:t>
            </a:r>
            <a:r>
              <a:rPr lang="ja-JP" altLang="ja-JP" dirty="0">
                <a:latin typeface="+mj-lt"/>
              </a:rPr>
              <a:t> </a:t>
            </a:r>
            <a:endParaRPr lang="ja-JP" altLang="en-US" dirty="0">
              <a:latin typeface="+mj-lt"/>
            </a:endParaRPr>
          </a:p>
        </p:txBody>
      </p:sp>
      <p:pic>
        <p:nvPicPr>
          <p:cNvPr id="7" name="図 6" descr="D 029 Dr. A MORITA・Photo・20190504.JPG">
            <a:extLst>
              <a:ext uri="{FF2B5EF4-FFF2-40B4-BE49-F238E27FC236}">
                <a16:creationId xmlns:a16="http://schemas.microsoft.com/office/drawing/2014/main" id="{5BFBF1F9-6074-F32B-5994-54022F6B1A7F}"/>
              </a:ext>
            </a:extLst>
          </p:cNvPr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739" y="3975502"/>
            <a:ext cx="1540946" cy="2146933"/>
          </a:xfrm>
          <a:prstGeom prst="ellipse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69E9145-DF11-C2C2-84BF-A29C7B4C7BE1}"/>
              </a:ext>
            </a:extLst>
          </p:cNvPr>
          <p:cNvSpPr/>
          <p:nvPr/>
        </p:nvSpPr>
        <p:spPr>
          <a:xfrm>
            <a:off x="5724128" y="6301485"/>
            <a:ext cx="23761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+mj-lt"/>
                <a:ea typeface="+mn-ea"/>
              </a:rPr>
              <a:t>MORITA </a:t>
            </a:r>
            <a:r>
              <a:rPr lang="en-US" altLang="ja-JP" dirty="0" err="1">
                <a:latin typeface="+mj-lt"/>
                <a:ea typeface="+mn-ea"/>
              </a:rPr>
              <a:t>Akimichi</a:t>
            </a:r>
            <a:r>
              <a:rPr lang="en-US" altLang="ja-JP" dirty="0">
                <a:latin typeface="+mj-lt"/>
                <a:ea typeface="+mn-ea"/>
              </a:rPr>
              <a:t>, M.D. &amp; Ph.D.</a:t>
            </a:r>
            <a:endParaRPr lang="ja-JP" altLang="ja-JP" dirty="0">
              <a:latin typeface="+mj-lt"/>
              <a:ea typeface="+mn-ea"/>
            </a:endParaRPr>
          </a:p>
        </p:txBody>
      </p:sp>
      <p:pic>
        <p:nvPicPr>
          <p:cNvPr id="12" name="図 11" descr="Dr. Y CHOE・Photo・20190430.jpeg">
            <a:extLst>
              <a:ext uri="{FF2B5EF4-FFF2-40B4-BE49-F238E27FC236}">
                <a16:creationId xmlns:a16="http://schemas.microsoft.com/office/drawing/2014/main" id="{F5E488EA-C53B-C211-6C30-2D362D4EF498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6466" y="836712"/>
            <a:ext cx="1729346" cy="2202283"/>
          </a:xfrm>
          <a:prstGeom prst="ellipse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B454DE4-28CC-4F88-4891-55664DF15DB1}"/>
              </a:ext>
            </a:extLst>
          </p:cNvPr>
          <p:cNvSpPr/>
          <p:nvPr/>
        </p:nvSpPr>
        <p:spPr>
          <a:xfrm>
            <a:off x="3141934" y="3169608"/>
            <a:ext cx="26460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aseline="0" dirty="0"/>
              <a:t>CHOE Yong </a:t>
            </a:r>
            <a:r>
              <a:rPr lang="en-US" altLang="ja-JP" sz="1200" baseline="0" dirty="0" err="1"/>
              <a:t>Beom</a:t>
            </a:r>
            <a:r>
              <a:rPr lang="en-US" altLang="ja-JP" sz="1200" baseline="0" dirty="0"/>
              <a:t>, M.D. &amp; Ph.D.</a:t>
            </a:r>
            <a:r>
              <a:rPr lang="en-US" altLang="ja-JP" sz="1200" b="1" baseline="0" dirty="0"/>
              <a:t>  </a:t>
            </a:r>
            <a:endParaRPr lang="ja-JP" altLang="en-US" sz="1200" baseline="0" dirty="0"/>
          </a:p>
        </p:txBody>
      </p:sp>
      <p:pic>
        <p:nvPicPr>
          <p:cNvPr id="14" name="図 13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BC0BA40A-7375-0306-3031-332CDFBA0482}"/>
              </a:ext>
            </a:extLst>
          </p:cNvPr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8713" y="104246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5" name="フレーム 14">
            <a:extLst>
              <a:ext uri="{FF2B5EF4-FFF2-40B4-BE49-F238E27FC236}">
                <a16:creationId xmlns:a16="http://schemas.microsoft.com/office/drawing/2014/main" id="{7B9C1A05-46C6-27BD-FA25-900257837164}"/>
              </a:ext>
            </a:extLst>
          </p:cNvPr>
          <p:cNvSpPr/>
          <p:nvPr/>
        </p:nvSpPr>
        <p:spPr bwMode="auto">
          <a:xfrm>
            <a:off x="1805002" y="164409"/>
            <a:ext cx="1632314" cy="592517"/>
          </a:xfrm>
          <a:prstGeom prst="frame">
            <a:avLst>
              <a:gd name="adj1" fmla="val 6327"/>
            </a:avLst>
          </a:prstGeom>
          <a:solidFill>
            <a:srgbClr val="FD6CE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pic>
        <p:nvPicPr>
          <p:cNvPr id="8" name="図 7" descr="images.png">
            <a:extLst>
              <a:ext uri="{FF2B5EF4-FFF2-40B4-BE49-F238E27FC236}">
                <a16:creationId xmlns:a16="http://schemas.microsoft.com/office/drawing/2014/main" id="{5315CE46-5F86-34A4-438B-B58E7A2FE2F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429000"/>
            <a:ext cx="727454" cy="505702"/>
          </a:xfrm>
          <a:prstGeom prst="rect">
            <a:avLst/>
          </a:prstGeom>
          <a:ln>
            <a:noFill/>
          </a:ln>
        </p:spPr>
      </p:pic>
      <p:pic>
        <p:nvPicPr>
          <p:cNvPr id="10" name="Picture 16" descr="korea">
            <a:extLst>
              <a:ext uri="{FF2B5EF4-FFF2-40B4-BE49-F238E27FC236}">
                <a16:creationId xmlns:a16="http://schemas.microsoft.com/office/drawing/2014/main" id="{462010B1-F8C8-25E4-4338-D5EC59D93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400" y="3542580"/>
            <a:ext cx="624441" cy="43292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図 15" descr="images-1.png">
            <a:extLst>
              <a:ext uri="{FF2B5EF4-FFF2-40B4-BE49-F238E27FC236}">
                <a16:creationId xmlns:a16="http://schemas.microsoft.com/office/drawing/2014/main" id="{EF4E15AC-BCCB-78AF-4BD8-AD854039ECE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64" y="3476351"/>
            <a:ext cx="609223" cy="4741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513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Dr. PS FAN・Photo・20190505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201" y="539775"/>
            <a:ext cx="1473589" cy="1924471"/>
          </a:xfrm>
          <a:prstGeom prst="ellipse">
            <a:avLst/>
          </a:prstGeom>
        </p:spPr>
      </p:pic>
      <p:pic>
        <p:nvPicPr>
          <p:cNvPr id="4" name="図 3" descr="_DSC0275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9492" y="860395"/>
            <a:ext cx="1955089" cy="2548620"/>
          </a:xfrm>
          <a:prstGeom prst="ellipse">
            <a:avLst/>
          </a:prstGeom>
        </p:spPr>
      </p:pic>
      <p:pic>
        <p:nvPicPr>
          <p:cNvPr id="7" name="図 6" descr="D 008 Dr. DINO・Photo・20190507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0164" y="552282"/>
            <a:ext cx="1566172" cy="200928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図 7" descr="M 001 Dr. M TOKUYAMA・Photo・20190501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5397" y="3604737"/>
            <a:ext cx="1527003" cy="1974508"/>
          </a:xfrm>
          <a:prstGeom prst="ellipse">
            <a:avLst/>
          </a:prstGeom>
        </p:spPr>
      </p:pic>
      <p:pic>
        <p:nvPicPr>
          <p:cNvPr id="9" name="図 8" descr="Dr. Sindhvananda JIROT・Photo・20190508.jpg"/>
          <p:cNvPicPr/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747" y="3481844"/>
            <a:ext cx="1511989" cy="2097401"/>
          </a:xfrm>
          <a:prstGeom prst="ellipse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3092341" y="3625279"/>
            <a:ext cx="2951449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The Secretary General</a:t>
            </a:r>
            <a:endParaRPr lang="ja-JP" altLang="ja-JP" sz="32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686024" y="3874420"/>
            <a:ext cx="3848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aseline="0" dirty="0"/>
              <a:t>MABUCHI </a:t>
            </a:r>
            <a:r>
              <a:rPr lang="en-US" altLang="ja-JP" baseline="0" dirty="0" err="1"/>
              <a:t>Tomotaka</a:t>
            </a:r>
            <a:r>
              <a:rPr lang="en-US" altLang="ja-JP" baseline="0" dirty="0"/>
              <a:t>, M.D. &amp; Ph.D.</a:t>
            </a:r>
            <a:r>
              <a:rPr lang="ja-JP" altLang="ja-JP" baseline="0" dirty="0"/>
              <a:t> </a:t>
            </a:r>
            <a:endParaRPr lang="ja-JP" altLang="en-US" baseline="0" dirty="0"/>
          </a:p>
        </p:txBody>
      </p:sp>
      <p:sp>
        <p:nvSpPr>
          <p:cNvPr id="10" name="正方形/長方形 9"/>
          <p:cNvSpPr/>
          <p:nvPr/>
        </p:nvSpPr>
        <p:spPr>
          <a:xfrm>
            <a:off x="950056" y="2509542"/>
            <a:ext cx="1989878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The Secretary (CHINA) 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26219" y="2715712"/>
            <a:ext cx="25295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aseline="0" dirty="0"/>
              <a:t> FAN </a:t>
            </a:r>
            <a:r>
              <a:rPr lang="en-US" altLang="ja-JP" sz="1400" baseline="0" dirty="0" err="1"/>
              <a:t>Pingshen</a:t>
            </a:r>
            <a:r>
              <a:rPr lang="en-US" altLang="ja-JP" sz="1400" baseline="0" dirty="0"/>
              <a:t>, M.D. &amp; Ph.D.</a:t>
            </a:r>
            <a:r>
              <a:rPr lang="ja-JP" altLang="ja-JP" sz="1400" baseline="0" dirty="0"/>
              <a:t> </a:t>
            </a:r>
            <a:endParaRPr lang="ja-JP" altLang="en-US" sz="1400" baseline="0" dirty="0"/>
          </a:p>
        </p:txBody>
      </p:sp>
      <p:sp>
        <p:nvSpPr>
          <p:cNvPr id="12" name="正方形/長方形 11"/>
          <p:cNvSpPr/>
          <p:nvPr/>
        </p:nvSpPr>
        <p:spPr>
          <a:xfrm>
            <a:off x="3211380" y="6190889"/>
            <a:ext cx="26460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The Secretary (KOREA)</a:t>
            </a:r>
          </a:p>
          <a:p>
            <a:r>
              <a:rPr lang="en-US" altLang="ja-JP" sz="1600" dirty="0"/>
              <a:t> </a:t>
            </a:r>
            <a:r>
              <a:rPr lang="en-US" altLang="ja-JP" sz="2000" dirty="0"/>
              <a:t>KIM Byung Soo, M.D. &amp; Ph.D.</a:t>
            </a:r>
            <a:r>
              <a:rPr lang="en-US" altLang="ja-JP" sz="2000" b="1" dirty="0"/>
              <a:t>  </a:t>
            </a:r>
            <a:endParaRPr lang="ja-JP" altLang="en-US" sz="2200" dirty="0"/>
          </a:p>
        </p:txBody>
      </p:sp>
      <p:sp>
        <p:nvSpPr>
          <p:cNvPr id="13" name="正方形/長方形 12"/>
          <p:cNvSpPr/>
          <p:nvPr/>
        </p:nvSpPr>
        <p:spPr>
          <a:xfrm>
            <a:off x="5512192" y="2658300"/>
            <a:ext cx="2952328" cy="512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The Secretary (CHINESE TAIPEI) </a:t>
            </a:r>
            <a:endParaRPr lang="ja-JP" altLang="en-US" sz="2000" dirty="0">
              <a:solidFill>
                <a:srgbClr val="FF0000"/>
              </a:solidFill>
            </a:endParaRPr>
          </a:p>
          <a:p>
            <a:r>
              <a:rPr lang="en-US" altLang="ja-JP" sz="2000" dirty="0">
                <a:solidFill>
                  <a:srgbClr val="FF0000"/>
                </a:solidFill>
              </a:rPr>
              <a:t>          </a:t>
            </a:r>
            <a:r>
              <a:rPr lang="en-US" altLang="ja-JP" sz="1400" dirty="0">
                <a:solidFill>
                  <a:srgbClr val="FF0000"/>
                </a:solidFill>
              </a:rPr>
              <a:t> </a:t>
            </a:r>
            <a:r>
              <a:rPr lang="en-US" altLang="ja-JP" sz="1400" baseline="0" dirty="0"/>
              <a:t>TSAI Dino, M.D. </a:t>
            </a:r>
            <a:endParaRPr lang="ja-JP" altLang="ja-JP" sz="1400" baseline="0" dirty="0"/>
          </a:p>
        </p:txBody>
      </p:sp>
      <p:sp>
        <p:nvSpPr>
          <p:cNvPr id="14" name="正方形/長方形 13"/>
          <p:cNvSpPr/>
          <p:nvPr/>
        </p:nvSpPr>
        <p:spPr>
          <a:xfrm>
            <a:off x="6196790" y="5609041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aseline="0" dirty="0">
                <a:solidFill>
                  <a:srgbClr val="FF0000"/>
                </a:solidFill>
              </a:rPr>
              <a:t>The Secretary (JAPAN)</a:t>
            </a:r>
            <a:endParaRPr lang="ja-JP" altLang="ja-JP" sz="1400" baseline="0" dirty="0">
              <a:solidFill>
                <a:srgbClr val="FF0000"/>
              </a:solidFill>
            </a:endParaRPr>
          </a:p>
          <a:p>
            <a:r>
              <a:rPr lang="en-US" altLang="ja-JP" sz="1400" baseline="0" dirty="0"/>
              <a:t>TOKUYAMA </a:t>
            </a:r>
            <a:r>
              <a:rPr lang="en-US" altLang="ja-JP" sz="1400" baseline="0" dirty="0" err="1"/>
              <a:t>Michio</a:t>
            </a:r>
            <a:r>
              <a:rPr lang="en-US" altLang="ja-JP" sz="1400" baseline="0" dirty="0"/>
              <a:t>, M.D.</a:t>
            </a:r>
            <a:endParaRPr lang="ja-JP" altLang="ja-JP" sz="1400" baseline="0" dirty="0"/>
          </a:p>
        </p:txBody>
      </p:sp>
      <p:sp>
        <p:nvSpPr>
          <p:cNvPr id="15" name="正方形/長方形 14"/>
          <p:cNvSpPr/>
          <p:nvPr/>
        </p:nvSpPr>
        <p:spPr>
          <a:xfrm>
            <a:off x="323528" y="5502881"/>
            <a:ext cx="28620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aseline="0" dirty="0">
                <a:solidFill>
                  <a:srgbClr val="FF0000"/>
                </a:solidFill>
              </a:rPr>
              <a:t>The Secretary (THAILAND)</a:t>
            </a:r>
            <a:r>
              <a:rPr lang="en-US" altLang="en-US" baseline="0" dirty="0"/>
              <a:t>    </a:t>
            </a:r>
          </a:p>
          <a:p>
            <a:r>
              <a:rPr lang="en-US" altLang="ja-JP" sz="1400" baseline="0" dirty="0"/>
              <a:t>SINDHVANANDA </a:t>
            </a:r>
            <a:r>
              <a:rPr lang="en-US" altLang="ja-JP" sz="1400" baseline="0" dirty="0" err="1"/>
              <a:t>Jirot</a:t>
            </a:r>
            <a:r>
              <a:rPr lang="en-US" altLang="ja-JP" sz="1400" baseline="0" dirty="0"/>
              <a:t>, M.D. </a:t>
            </a:r>
            <a:endParaRPr lang="ja-JP" altLang="ja-JP" sz="2000" baseline="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262F507-2A92-299D-D503-CA256EB523D1}"/>
              </a:ext>
            </a:extLst>
          </p:cNvPr>
          <p:cNvSpPr txBox="1"/>
          <p:nvPr/>
        </p:nvSpPr>
        <p:spPr>
          <a:xfrm>
            <a:off x="2699792" y="68744"/>
            <a:ext cx="1632314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3600" baseline="0" dirty="0">
                <a:solidFill>
                  <a:srgbClr val="FF0000"/>
                </a:solidFill>
              </a:rPr>
              <a:t> 2022</a:t>
            </a:r>
            <a:endParaRPr kumimoji="1" lang="ja-JP" altLang="en-US" sz="3600" baseline="0" dirty="0">
              <a:solidFill>
                <a:srgbClr val="FF0000"/>
              </a:solidFill>
            </a:endParaRPr>
          </a:p>
        </p:txBody>
      </p:sp>
      <p:sp>
        <p:nvSpPr>
          <p:cNvPr id="17" name="フレーム 16">
            <a:extLst>
              <a:ext uri="{FF2B5EF4-FFF2-40B4-BE49-F238E27FC236}">
                <a16:creationId xmlns:a16="http://schemas.microsoft.com/office/drawing/2014/main" id="{A01BDA72-0591-3F16-BD78-7A7529CA2138}"/>
              </a:ext>
            </a:extLst>
          </p:cNvPr>
          <p:cNvSpPr/>
          <p:nvPr/>
        </p:nvSpPr>
        <p:spPr bwMode="auto">
          <a:xfrm>
            <a:off x="2754156" y="164409"/>
            <a:ext cx="1632314" cy="592517"/>
          </a:xfrm>
          <a:prstGeom prst="frame">
            <a:avLst>
              <a:gd name="adj1" fmla="val 6327"/>
            </a:avLst>
          </a:prstGeom>
          <a:solidFill>
            <a:srgbClr val="FD6CE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pic>
        <p:nvPicPr>
          <p:cNvPr id="20" name="図 19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391B0097-C6C5-D6D5-F169-98F88C81F3E6}"/>
              </a:ext>
            </a:extLst>
          </p:cNvPr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2" y="129291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1" name="図 20" descr="D 025 Dr. Byung Soo KIM・Photo・20190428.jpg">
            <a:extLst>
              <a:ext uri="{FF2B5EF4-FFF2-40B4-BE49-F238E27FC236}">
                <a16:creationId xmlns:a16="http://schemas.microsoft.com/office/drawing/2014/main" id="{2694B48D-9809-FD7B-ACBD-0CE9E2FB1281}"/>
              </a:ext>
            </a:extLst>
          </p:cNvPr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699" y="4356747"/>
            <a:ext cx="1511989" cy="1775514"/>
          </a:xfrm>
          <a:prstGeom prst="ellipse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95FAA5A-0A3E-DB8F-8B33-29B3D3C1AF1B}"/>
              </a:ext>
            </a:extLst>
          </p:cNvPr>
          <p:cNvSpPr txBox="1"/>
          <p:nvPr/>
        </p:nvSpPr>
        <p:spPr>
          <a:xfrm>
            <a:off x="4534400" y="350404"/>
            <a:ext cx="2632791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000" dirty="0">
                <a:solidFill>
                  <a:srgbClr val="FF0000"/>
                </a:solidFill>
              </a:rPr>
              <a:t>Secretary</a:t>
            </a:r>
            <a:endParaRPr lang="ja-JP" altLang="en-US" sz="4000"/>
          </a:p>
        </p:txBody>
      </p:sp>
      <p:pic>
        <p:nvPicPr>
          <p:cNvPr id="6" name="図 5" descr="images.png">
            <a:extLst>
              <a:ext uri="{FF2B5EF4-FFF2-40B4-BE49-F238E27FC236}">
                <a16:creationId xmlns:a16="http://schemas.microsoft.com/office/drawing/2014/main" id="{EE77838D-1433-C158-E7C0-0BC8CFED23F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65" y="2983467"/>
            <a:ext cx="727454" cy="505702"/>
          </a:xfrm>
          <a:prstGeom prst="rect">
            <a:avLst/>
          </a:prstGeom>
          <a:ln>
            <a:noFill/>
          </a:ln>
        </p:spPr>
      </p:pic>
      <p:pic>
        <p:nvPicPr>
          <p:cNvPr id="18" name="図 17" descr="images-1.png">
            <a:extLst>
              <a:ext uri="{FF2B5EF4-FFF2-40B4-BE49-F238E27FC236}">
                <a16:creationId xmlns:a16="http://schemas.microsoft.com/office/drawing/2014/main" id="{5C709B5A-4D7F-C6C1-5B11-D4965F3F9C7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99" y="1931669"/>
            <a:ext cx="610008" cy="474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6" descr="korea">
            <a:extLst>
              <a:ext uri="{FF2B5EF4-FFF2-40B4-BE49-F238E27FC236}">
                <a16:creationId xmlns:a16="http://schemas.microsoft.com/office/drawing/2014/main" id="{29911E63-E9E3-ECBC-FA46-DE6C73CE3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380" y="5510987"/>
            <a:ext cx="631031" cy="43749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図 21" descr="images.png">
            <a:extLst>
              <a:ext uri="{FF2B5EF4-FFF2-40B4-BE49-F238E27FC236}">
                <a16:creationId xmlns:a16="http://schemas.microsoft.com/office/drawing/2014/main" id="{5D33CB7C-13C0-ADA6-3D78-BBBD3C76711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867" y="5005285"/>
            <a:ext cx="727454" cy="505702"/>
          </a:xfrm>
          <a:prstGeom prst="rect">
            <a:avLst/>
          </a:prstGeom>
          <a:ln>
            <a:noFill/>
          </a:ln>
        </p:spPr>
      </p:pic>
      <p:pic>
        <p:nvPicPr>
          <p:cNvPr id="24" name="図 23" descr="260px-Flag_of_the_Republic_of_China.svg.png">
            <a:extLst>
              <a:ext uri="{FF2B5EF4-FFF2-40B4-BE49-F238E27FC236}">
                <a16:creationId xmlns:a16="http://schemas.microsoft.com/office/drawing/2014/main" id="{0DA1D3FA-DFCD-D3D7-A890-21B85295988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124" y="1995891"/>
            <a:ext cx="669795" cy="4456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4" descr="タイ国旗ステッカー（シール）屋外耐候耐水 SSサイズ 3.3cm×5cm　アジア　／防水 旗 長持ち UVカット 小さい 小さめ 海外 旅行 スポーツ 観戦 応援 車 スーツケース 小物 スマホ 携帯 雑貨 グッズ">
            <a:extLst>
              <a:ext uri="{FF2B5EF4-FFF2-40B4-BE49-F238E27FC236}">
                <a16:creationId xmlns:a16="http://schemas.microsoft.com/office/drawing/2014/main" id="{898DF907-10C0-41DE-6891-94DE96339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4" t="25633" r="15467" b="27398"/>
          <a:stretch/>
        </p:blipFill>
        <p:spPr bwMode="auto">
          <a:xfrm>
            <a:off x="2172801" y="4989401"/>
            <a:ext cx="659897" cy="50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17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Dr. Y SHI・Photo・20190507.jpe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739" y="353621"/>
            <a:ext cx="1080120" cy="1488167"/>
          </a:xfrm>
          <a:prstGeom prst="ellipse">
            <a:avLst/>
          </a:prstGeom>
        </p:spPr>
      </p:pic>
      <p:pic>
        <p:nvPicPr>
          <p:cNvPr id="6" name="Picture 2" descr="O:\man\DSC00226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577910" y="2542018"/>
            <a:ext cx="1306406" cy="1120176"/>
          </a:xfrm>
          <a:prstGeom prst="ellipse">
            <a:avLst/>
          </a:prstGeom>
        </p:spPr>
      </p:pic>
      <p:pic>
        <p:nvPicPr>
          <p:cNvPr id="7" name="図 6" descr="Dr. Yunqing Ren・Photo・20190505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8816" y="239324"/>
            <a:ext cx="1008112" cy="1469006"/>
          </a:xfrm>
          <a:prstGeom prst="ellipse">
            <a:avLst/>
          </a:prstGeom>
        </p:spPr>
      </p:pic>
      <p:pic>
        <p:nvPicPr>
          <p:cNvPr id="8" name="図 7" descr="Dr. Gu Heng・Photo・20190504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0543" y="341295"/>
            <a:ext cx="1119683" cy="1491998"/>
          </a:xfrm>
          <a:prstGeom prst="ellipse">
            <a:avLst/>
          </a:prstGeom>
        </p:spPr>
      </p:pic>
      <p:pic>
        <p:nvPicPr>
          <p:cNvPr id="9" name="图片 2" descr="照片 1638-crop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26138" y="299060"/>
            <a:ext cx="926208" cy="140125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図 9" descr="赵邑白衣工作照 92k.jpg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1517" y="209881"/>
            <a:ext cx="972694" cy="1523418"/>
          </a:xfrm>
          <a:prstGeom prst="ellipse">
            <a:avLst/>
          </a:prstGeom>
        </p:spPr>
      </p:pic>
      <p:pic>
        <p:nvPicPr>
          <p:cNvPr id="11" name="図 10" descr="Dr. Q SUN・Photo・20190428.jpg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707" y="2294740"/>
            <a:ext cx="1035186" cy="1535577"/>
          </a:xfrm>
          <a:prstGeom prst="ellipse">
            <a:avLst/>
          </a:prstGeom>
        </p:spPr>
      </p:pic>
      <p:pic>
        <p:nvPicPr>
          <p:cNvPr id="12" name="图片 3"/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1817" y="2323799"/>
            <a:ext cx="982391" cy="1440654"/>
          </a:xfrm>
          <a:prstGeom prst="ellipse">
            <a:avLst/>
          </a:prstGeom>
        </p:spPr>
      </p:pic>
      <p:pic>
        <p:nvPicPr>
          <p:cNvPr id="13" name="図 12" descr="Dr. L XIAOMING・Photo・20190430.jpg"/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5407" y="2330446"/>
            <a:ext cx="1195762" cy="1511446"/>
          </a:xfrm>
          <a:prstGeom prst="ellipse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142025" y="2010437"/>
            <a:ext cx="19265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 SHI </a:t>
            </a:r>
            <a:r>
              <a:rPr lang="en-US" altLang="ja-JP" dirty="0" err="1"/>
              <a:t>Yuling</a:t>
            </a:r>
            <a:r>
              <a:rPr lang="en-US" altLang="ja-JP" dirty="0"/>
              <a:t>, M.D. &amp; Ph.D.</a:t>
            </a:r>
            <a:r>
              <a:rPr lang="ja-JP" altLang="ja-JP" dirty="0"/>
              <a:t> </a:t>
            </a:r>
            <a:endParaRPr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3992071" y="3961950"/>
            <a:ext cx="2334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dirty="0"/>
              <a:t> </a:t>
            </a:r>
            <a:r>
              <a:rPr lang="en-US" altLang="ja-JP" dirty="0"/>
              <a:t>MAN Xiao-Yong, M.D. &amp; Ph.D.</a:t>
            </a:r>
            <a:r>
              <a:rPr lang="ja-JP" altLang="ja-JP" dirty="0"/>
              <a:t> </a:t>
            </a:r>
            <a:endParaRPr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6278674" y="1753329"/>
            <a:ext cx="20891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REN </a:t>
            </a:r>
            <a:r>
              <a:rPr lang="en-US" altLang="ja-JP" dirty="0" err="1"/>
              <a:t>Yunqing</a:t>
            </a:r>
            <a:r>
              <a:rPr lang="en-US" altLang="ja-JP" dirty="0"/>
              <a:t>, M.D. &amp; Ph.D.</a:t>
            </a:r>
            <a:endParaRPr lang="ja-JP" altLang="ja-JP" dirty="0"/>
          </a:p>
        </p:txBody>
      </p:sp>
      <p:sp>
        <p:nvSpPr>
          <p:cNvPr id="20" name="正方形/長方形 19"/>
          <p:cNvSpPr/>
          <p:nvPr/>
        </p:nvSpPr>
        <p:spPr>
          <a:xfrm>
            <a:off x="3676377" y="1839101"/>
            <a:ext cx="18095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GU </a:t>
            </a:r>
            <a:r>
              <a:rPr lang="en-US" altLang="ja-JP" dirty="0" err="1"/>
              <a:t>Heng</a:t>
            </a:r>
            <a:r>
              <a:rPr lang="en-US" altLang="ja-JP" dirty="0"/>
              <a:t>, M.D. &amp; Ph.D.</a:t>
            </a:r>
            <a:r>
              <a:rPr lang="ja-JP" altLang="ja-JP" dirty="0"/>
              <a:t> </a:t>
            </a:r>
            <a:endParaRPr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6660419" y="1999841"/>
            <a:ext cx="25875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ZHANG </a:t>
            </a:r>
            <a:r>
              <a:rPr lang="en-US" altLang="ja-JP" dirty="0" err="1"/>
              <a:t>Xibao</a:t>
            </a:r>
            <a:r>
              <a:rPr lang="en-US" altLang="ja-JP" dirty="0"/>
              <a:t>, M.D. , M.S. &amp; Ph.D.</a:t>
            </a:r>
            <a:r>
              <a:rPr lang="ja-JP" altLang="ja-JP" dirty="0"/>
              <a:t> </a:t>
            </a:r>
            <a:endParaRPr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2842432" y="5877272"/>
            <a:ext cx="28816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dirty="0"/>
              <a:t> </a:t>
            </a:r>
            <a:r>
              <a:rPr lang="en-US" altLang="ja-JP" dirty="0"/>
              <a:t>JIN </a:t>
            </a:r>
            <a:r>
              <a:rPr lang="en-US" altLang="ja-JP" dirty="0" err="1"/>
              <a:t>Hongzhong</a:t>
            </a:r>
            <a:r>
              <a:rPr lang="en-US" altLang="ja-JP" dirty="0"/>
              <a:t>, M.D. &amp; Ph.D.</a:t>
            </a:r>
            <a:endParaRPr lang="ja-JP" altLang="ja-JP" dirty="0"/>
          </a:p>
        </p:txBody>
      </p:sp>
      <p:sp>
        <p:nvSpPr>
          <p:cNvPr id="23" name="正方形/長方形 22"/>
          <p:cNvSpPr/>
          <p:nvPr/>
        </p:nvSpPr>
        <p:spPr>
          <a:xfrm>
            <a:off x="4945941" y="1986292"/>
            <a:ext cx="17666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ZHAO Yi, M.D. &amp; Ph.D.</a:t>
            </a:r>
            <a:endParaRPr lang="ja-JP" altLang="ja-JP" dirty="0"/>
          </a:p>
        </p:txBody>
      </p:sp>
      <p:sp>
        <p:nvSpPr>
          <p:cNvPr id="24" name="正方形/長方形 23"/>
          <p:cNvSpPr/>
          <p:nvPr/>
        </p:nvSpPr>
        <p:spPr>
          <a:xfrm>
            <a:off x="54557" y="3839192"/>
            <a:ext cx="19377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dirty="0"/>
              <a:t> </a:t>
            </a:r>
            <a:r>
              <a:rPr lang="en-US" altLang="ja-JP" dirty="0"/>
              <a:t>SUN Qing, M.D. &amp; Ph.D.</a:t>
            </a:r>
            <a:endParaRPr lang="ja-JP" altLang="ja-JP" dirty="0"/>
          </a:p>
        </p:txBody>
      </p:sp>
      <p:sp>
        <p:nvSpPr>
          <p:cNvPr id="25" name="正方形/長方形 24"/>
          <p:cNvSpPr/>
          <p:nvPr/>
        </p:nvSpPr>
        <p:spPr>
          <a:xfrm>
            <a:off x="1197343" y="4045776"/>
            <a:ext cx="23042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CHEN Xiang, M.D. &amp; Ph.D.</a:t>
            </a:r>
            <a:endParaRPr lang="ja-JP" altLang="ja-JP" dirty="0"/>
          </a:p>
        </p:txBody>
      </p:sp>
      <p:sp>
        <p:nvSpPr>
          <p:cNvPr id="26" name="正方形/長方形 25"/>
          <p:cNvSpPr/>
          <p:nvPr/>
        </p:nvSpPr>
        <p:spPr>
          <a:xfrm>
            <a:off x="2645135" y="3814876"/>
            <a:ext cx="21345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 LIU </a:t>
            </a:r>
            <a:r>
              <a:rPr lang="en-US" altLang="ja-JP" dirty="0" err="1"/>
              <a:t>Xiaoming</a:t>
            </a:r>
            <a:r>
              <a:rPr lang="en-US" altLang="ja-JP" dirty="0"/>
              <a:t>, M.D. &amp; Ph.D.</a:t>
            </a:r>
            <a:endParaRPr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7308304" y="6104329"/>
            <a:ext cx="23170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dirty="0"/>
              <a:t> </a:t>
            </a:r>
            <a:r>
              <a:rPr lang="en-US" altLang="ja-JP" dirty="0"/>
              <a:t>GU Jun, M.D. &amp; Ph.D.</a:t>
            </a:r>
            <a:endParaRPr lang="ja-JP" altLang="ja-JP" dirty="0"/>
          </a:p>
        </p:txBody>
      </p:sp>
      <p:sp>
        <p:nvSpPr>
          <p:cNvPr id="28" name="正方形/長方形 27"/>
          <p:cNvSpPr/>
          <p:nvPr/>
        </p:nvSpPr>
        <p:spPr>
          <a:xfrm>
            <a:off x="5807114" y="5888305"/>
            <a:ext cx="27566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WANG </a:t>
            </a:r>
            <a:r>
              <a:rPr lang="en-US" altLang="ja-JP" dirty="0" err="1"/>
              <a:t>Honglin</a:t>
            </a:r>
            <a:r>
              <a:rPr lang="en-US" altLang="ja-JP" dirty="0"/>
              <a:t>, M.D. &amp; Ph.D. </a:t>
            </a:r>
            <a:endParaRPr lang="ja-JP" altLang="ja-JP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61535" y="933493"/>
            <a:ext cx="204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aseline="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The Directors</a:t>
            </a:r>
            <a:r>
              <a:rPr lang="en-US" altLang="ja-JP" sz="2400" baseline="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  </a:t>
            </a:r>
            <a:endParaRPr kumimoji="1" lang="ja-JP" altLang="en-US" sz="2400" baseline="0" dirty="0">
              <a:solidFill>
                <a:srgbClr val="FF0000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D447753-DC86-2F42-91D3-DBD62B57BF20}"/>
              </a:ext>
            </a:extLst>
          </p:cNvPr>
          <p:cNvSpPr/>
          <p:nvPr/>
        </p:nvSpPr>
        <p:spPr>
          <a:xfrm>
            <a:off x="160144" y="1406699"/>
            <a:ext cx="12319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aseline="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（</a:t>
            </a:r>
            <a:r>
              <a:rPr lang="en-US" altLang="ja-JP" sz="2000" baseline="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CHINA</a:t>
            </a:r>
            <a:r>
              <a:rPr lang="ja-JP" altLang="en-US" sz="2000" baseline="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）</a:t>
            </a:r>
            <a:endParaRPr lang="ja-JP" altLang="en-US" sz="1000" baseline="0" dirty="0"/>
          </a:p>
        </p:txBody>
      </p:sp>
      <p:pic>
        <p:nvPicPr>
          <p:cNvPr id="46" name="図 45" descr="yjimage-1.jpeg">
            <a:extLst>
              <a:ext uri="{FF2B5EF4-FFF2-40B4-BE49-F238E27FC236}">
                <a16:creationId xmlns:a16="http://schemas.microsoft.com/office/drawing/2014/main" id="{84FF1208-E1B8-9249-85F2-CE55A7687C5C}"/>
              </a:ext>
            </a:extLst>
          </p:cNvPr>
          <p:cNvPicPr/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60"/>
          <a:stretch/>
        </p:blipFill>
        <p:spPr>
          <a:xfrm>
            <a:off x="6433899" y="4238949"/>
            <a:ext cx="940761" cy="1296144"/>
          </a:xfrm>
          <a:prstGeom prst="ellipse">
            <a:avLst/>
          </a:prstGeom>
        </p:spPr>
      </p:pic>
      <p:pic>
        <p:nvPicPr>
          <p:cNvPr id="47" name="図 46" descr="yjimage-1.jpeg">
            <a:extLst>
              <a:ext uri="{FF2B5EF4-FFF2-40B4-BE49-F238E27FC236}">
                <a16:creationId xmlns:a16="http://schemas.microsoft.com/office/drawing/2014/main" id="{69029D2E-1C5B-2249-8EAA-9F5859E4859E}"/>
              </a:ext>
            </a:extLst>
          </p:cNvPr>
          <p:cNvPicPr/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60"/>
          <a:stretch/>
        </p:blipFill>
        <p:spPr>
          <a:xfrm>
            <a:off x="7769234" y="4234048"/>
            <a:ext cx="940761" cy="1296144"/>
          </a:xfrm>
          <a:prstGeom prst="ellipse">
            <a:avLst/>
          </a:prstGeom>
        </p:spPr>
      </p:pic>
      <p:pic>
        <p:nvPicPr>
          <p:cNvPr id="15" name="図 14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DA749C4C-C78D-BD32-3CCC-C05C00B7DA1B}"/>
              </a:ext>
            </a:extLst>
          </p:cNvPr>
          <p:cNvPicPr/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59620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2F83303-BD3B-D854-E239-54446CC59E12}"/>
              </a:ext>
            </a:extLst>
          </p:cNvPr>
          <p:cNvSpPr txBox="1"/>
          <p:nvPr/>
        </p:nvSpPr>
        <p:spPr>
          <a:xfrm>
            <a:off x="899592" y="156853"/>
            <a:ext cx="1632314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3600" baseline="0" dirty="0">
                <a:solidFill>
                  <a:srgbClr val="FF0000"/>
                </a:solidFill>
              </a:rPr>
              <a:t> 2022</a:t>
            </a:r>
            <a:endParaRPr kumimoji="1" lang="ja-JP" altLang="en-US" sz="3600" baseline="0" dirty="0">
              <a:solidFill>
                <a:srgbClr val="FF0000"/>
              </a:solidFill>
            </a:endParaRPr>
          </a:p>
        </p:txBody>
      </p:sp>
      <p:sp>
        <p:nvSpPr>
          <p:cNvPr id="49" name="フレーム 48">
            <a:extLst>
              <a:ext uri="{FF2B5EF4-FFF2-40B4-BE49-F238E27FC236}">
                <a16:creationId xmlns:a16="http://schemas.microsoft.com/office/drawing/2014/main" id="{A780F1AD-E61F-1E4E-C9FF-7BA034A95997}"/>
              </a:ext>
            </a:extLst>
          </p:cNvPr>
          <p:cNvSpPr/>
          <p:nvPr/>
        </p:nvSpPr>
        <p:spPr bwMode="auto">
          <a:xfrm>
            <a:off x="1094310" y="256225"/>
            <a:ext cx="1334491" cy="592517"/>
          </a:xfrm>
          <a:prstGeom prst="frame">
            <a:avLst>
              <a:gd name="adj1" fmla="val 6327"/>
            </a:avLst>
          </a:prstGeom>
          <a:solidFill>
            <a:srgbClr val="FD6CE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pic>
        <p:nvPicPr>
          <p:cNvPr id="4097" name="Picture 1" descr="page1image1548584016">
            <a:extLst>
              <a:ext uri="{FF2B5EF4-FFF2-40B4-BE49-F238E27FC236}">
                <a16:creationId xmlns:a16="http://schemas.microsoft.com/office/drawing/2014/main" id="{67FCBF7F-2FD0-ABC8-7F5F-475E73972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72" y="4326305"/>
            <a:ext cx="1141593" cy="153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3915BB06-D8CB-3B64-47A3-F2B00B640068}"/>
              </a:ext>
            </a:extLst>
          </p:cNvPr>
          <p:cNvSpPr txBox="1"/>
          <p:nvPr/>
        </p:nvSpPr>
        <p:spPr>
          <a:xfrm>
            <a:off x="50593" y="5907489"/>
            <a:ext cx="1619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HAN </a:t>
            </a:r>
            <a:r>
              <a:rPr kumimoji="1" lang="en-US" altLang="ja-JP" dirty="0" err="1"/>
              <a:t>Gangwen</a:t>
            </a:r>
            <a:r>
              <a:rPr kumimoji="1" lang="en-US" altLang="ja-JP" dirty="0"/>
              <a:t>, M.D.</a:t>
            </a:r>
            <a:endParaRPr kumimoji="1" lang="ja-JP" altLang="en-US"/>
          </a:p>
        </p:txBody>
      </p:sp>
      <p:pic>
        <p:nvPicPr>
          <p:cNvPr id="4098" name="Picture 2" descr="page1image1550428544">
            <a:extLst>
              <a:ext uri="{FF2B5EF4-FFF2-40B4-BE49-F238E27FC236}">
                <a16:creationId xmlns:a16="http://schemas.microsoft.com/office/drawing/2014/main" id="{50A62309-6416-F95D-D361-03F5DE295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912" y="4234048"/>
            <a:ext cx="1256395" cy="169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A58E417-DEE7-C5E8-044B-3A107B1C9387}"/>
              </a:ext>
            </a:extLst>
          </p:cNvPr>
          <p:cNvSpPr txBox="1"/>
          <p:nvPr/>
        </p:nvSpPr>
        <p:spPr>
          <a:xfrm>
            <a:off x="1465491" y="6093296"/>
            <a:ext cx="1954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HE </a:t>
            </a:r>
            <a:r>
              <a:rPr kumimoji="1" lang="en-US" altLang="ja-JP" dirty="0" err="1"/>
              <a:t>yanling</a:t>
            </a:r>
            <a:r>
              <a:rPr kumimoji="1" lang="en-US" altLang="ja-JP" dirty="0"/>
              <a:t>, M.D. &amp; Ph.D.</a:t>
            </a:r>
            <a:endParaRPr kumimoji="1" lang="ja-JP" altLang="en-US"/>
          </a:p>
        </p:txBody>
      </p:sp>
      <p:pic>
        <p:nvPicPr>
          <p:cNvPr id="4099" name="Picture 3" descr="page1image1551165488">
            <a:extLst>
              <a:ext uri="{FF2B5EF4-FFF2-40B4-BE49-F238E27FC236}">
                <a16:creationId xmlns:a16="http://schemas.microsoft.com/office/drawing/2014/main" id="{F6184131-BCDF-923C-7357-A44B3B9CB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064" y="4216044"/>
            <a:ext cx="1184811" cy="153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ge1image1549784976">
            <a:extLst>
              <a:ext uri="{FF2B5EF4-FFF2-40B4-BE49-F238E27FC236}">
                <a16:creationId xmlns:a16="http://schemas.microsoft.com/office/drawing/2014/main" id="{92502C61-A0D5-B44D-6D9B-84E67174E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25" y="4150291"/>
            <a:ext cx="1347100" cy="1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8E1B2BE3-C85B-60CD-093A-08ABD8AF2AC1}"/>
              </a:ext>
            </a:extLst>
          </p:cNvPr>
          <p:cNvSpPr txBox="1"/>
          <p:nvPr/>
        </p:nvSpPr>
        <p:spPr>
          <a:xfrm>
            <a:off x="4688730" y="6073885"/>
            <a:ext cx="1347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LAY </a:t>
            </a:r>
            <a:r>
              <a:rPr kumimoji="1" lang="en-US" altLang="ja-JP" dirty="0" err="1"/>
              <a:t>Yuping</a:t>
            </a:r>
            <a:r>
              <a:rPr kumimoji="1" lang="en-US" altLang="ja-JP" dirty="0"/>
              <a:t>, B.S.</a:t>
            </a:r>
            <a:endParaRPr kumimoji="1" lang="ja-JP" altLang="en-US"/>
          </a:p>
        </p:txBody>
      </p:sp>
      <p:pic>
        <p:nvPicPr>
          <p:cNvPr id="4101" name="Picture 5" descr="page1image3217571552">
            <a:extLst>
              <a:ext uri="{FF2B5EF4-FFF2-40B4-BE49-F238E27FC236}">
                <a16:creationId xmlns:a16="http://schemas.microsoft.com/office/drawing/2014/main" id="{4E41D302-4EE4-9323-0700-5566AB919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89" y="2407374"/>
            <a:ext cx="1001241" cy="132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9A9C838F-8C8B-7616-F075-D86AB555135E}"/>
              </a:ext>
            </a:extLst>
          </p:cNvPr>
          <p:cNvSpPr txBox="1"/>
          <p:nvPr/>
        </p:nvSpPr>
        <p:spPr>
          <a:xfrm>
            <a:off x="5958154" y="3783592"/>
            <a:ext cx="1767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XIA </a:t>
            </a:r>
            <a:r>
              <a:rPr kumimoji="1" lang="en-US" altLang="ja-JP" dirty="0" err="1"/>
              <a:t>Lixin</a:t>
            </a:r>
            <a:r>
              <a:rPr kumimoji="1" lang="en-US" altLang="ja-JP" dirty="0"/>
              <a:t>, M.D. &amp; Ph.D.</a:t>
            </a:r>
            <a:endParaRPr kumimoji="1" lang="ja-JP" altLang="en-US"/>
          </a:p>
        </p:txBody>
      </p:sp>
      <p:pic>
        <p:nvPicPr>
          <p:cNvPr id="4102" name="Picture 6" descr="page1image3218929600">
            <a:extLst>
              <a:ext uri="{FF2B5EF4-FFF2-40B4-BE49-F238E27FC236}">
                <a16:creationId xmlns:a16="http://schemas.microsoft.com/office/drawing/2014/main" id="{D89B207F-A3C8-112E-E5F0-0F7BF0804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028" y="2340280"/>
            <a:ext cx="1099175" cy="137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69CD28A2-4DD0-DC7B-61E6-FF4A97F2580C}"/>
              </a:ext>
            </a:extLst>
          </p:cNvPr>
          <p:cNvSpPr txBox="1"/>
          <p:nvPr/>
        </p:nvSpPr>
        <p:spPr>
          <a:xfrm>
            <a:off x="7656234" y="3885720"/>
            <a:ext cx="1285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YANG Bin,</a:t>
            </a:r>
            <a:r>
              <a:rPr lang="en-US" altLang="ja-JP" dirty="0"/>
              <a:t> M.D.</a:t>
            </a:r>
            <a:endParaRPr kumimoji="1" lang="ja-JP" altLang="en-US"/>
          </a:p>
        </p:txBody>
      </p:sp>
      <p:pic>
        <p:nvPicPr>
          <p:cNvPr id="2" name="図 1" descr="images-1.png">
            <a:extLst>
              <a:ext uri="{FF2B5EF4-FFF2-40B4-BE49-F238E27FC236}">
                <a16:creationId xmlns:a16="http://schemas.microsoft.com/office/drawing/2014/main" id="{F03CC777-C1C1-5F85-7AC1-1E5ED9E5E9E6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42" y="1459152"/>
            <a:ext cx="827187" cy="6438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656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Dr. Hai Jin PARK・Photo・20190428.jpg">
            <a:extLst>
              <a:ext uri="{FF2B5EF4-FFF2-40B4-BE49-F238E27FC236}">
                <a16:creationId xmlns:a16="http://schemas.microsoft.com/office/drawing/2014/main" id="{EDB0E761-AED6-BF48-AED8-2FAD9F3E72B5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3"/>
          <a:stretch/>
        </p:blipFill>
        <p:spPr>
          <a:xfrm>
            <a:off x="412125" y="2246148"/>
            <a:ext cx="1102155" cy="1450484"/>
          </a:xfrm>
          <a:prstGeom prst="ellipse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CECB7561-9B2B-C042-AA16-AB9093888486}"/>
              </a:ext>
            </a:extLst>
          </p:cNvPr>
          <p:cNvSpPr/>
          <p:nvPr/>
        </p:nvSpPr>
        <p:spPr>
          <a:xfrm>
            <a:off x="2435888" y="1702557"/>
            <a:ext cx="25307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aseline="0" dirty="0">
                <a:latin typeface="+mj-lt"/>
                <a:ea typeface="+mj-ea"/>
              </a:rPr>
              <a:t>YOUN Song </a:t>
            </a:r>
            <a:r>
              <a:rPr lang="en-US" altLang="ja-JP" sz="1200" baseline="0" dirty="0" err="1">
                <a:latin typeface="+mj-lt"/>
                <a:ea typeface="+mj-ea"/>
              </a:rPr>
              <a:t>Woong</a:t>
            </a:r>
            <a:r>
              <a:rPr lang="en-US" altLang="ja-JP" sz="1200" baseline="0" dirty="0">
                <a:latin typeface="+mj-lt"/>
                <a:ea typeface="+mj-ea"/>
              </a:rPr>
              <a:t>, M.D. &amp; Ph.D.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A7FE3199-80E7-4945-A930-99B0F69490ED}"/>
              </a:ext>
            </a:extLst>
          </p:cNvPr>
          <p:cNvSpPr/>
          <p:nvPr/>
        </p:nvSpPr>
        <p:spPr>
          <a:xfrm>
            <a:off x="78592" y="3645024"/>
            <a:ext cx="21171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aseline="0" dirty="0">
                <a:latin typeface="+mj-lt"/>
                <a:ea typeface="+mn-ea"/>
              </a:rPr>
              <a:t>PARK Hai </a:t>
            </a:r>
            <a:r>
              <a:rPr lang="en-US" altLang="ja-JP" sz="1200" baseline="0" dirty="0" err="1">
                <a:latin typeface="+mj-lt"/>
                <a:ea typeface="+mn-ea"/>
              </a:rPr>
              <a:t>JIn</a:t>
            </a:r>
            <a:r>
              <a:rPr lang="en-US" altLang="ja-JP" sz="1200" baseline="0" dirty="0">
                <a:latin typeface="+mj-lt"/>
                <a:ea typeface="+mn-ea"/>
              </a:rPr>
              <a:t>, M.D. &amp; Ph.D.</a:t>
            </a:r>
            <a:endParaRPr lang="ja-JP" altLang="ja-JP" sz="1200" baseline="0" dirty="0">
              <a:latin typeface="+mj-lt"/>
              <a:ea typeface="+mn-ea"/>
            </a:endParaRPr>
          </a:p>
        </p:txBody>
      </p:sp>
      <p:pic>
        <p:nvPicPr>
          <p:cNvPr id="28" name="図 27" descr="Sang-Woong Youn_ photo.jpg">
            <a:extLst>
              <a:ext uri="{FF2B5EF4-FFF2-40B4-BE49-F238E27FC236}">
                <a16:creationId xmlns:a16="http://schemas.microsoft.com/office/drawing/2014/main" id="{B1F42236-895A-574B-B443-75A4A4CDBA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9396" y="204958"/>
            <a:ext cx="1136256" cy="1450484"/>
          </a:xfrm>
          <a:prstGeom prst="ellipse">
            <a:avLst/>
          </a:prstGeom>
        </p:spPr>
      </p:pic>
      <p:pic>
        <p:nvPicPr>
          <p:cNvPr id="30" name="그림 1" descr="http://cancer.snuh.org/upload/attach_file/images/000007/5-12.jpg">
            <a:extLst>
              <a:ext uri="{FF2B5EF4-FFF2-40B4-BE49-F238E27FC236}">
                <a16:creationId xmlns:a16="http://schemas.microsoft.com/office/drawing/2014/main" id="{C63E376E-0985-5140-84A6-6A0E5967BEF4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67977" y="213916"/>
            <a:ext cx="1097227" cy="143602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1" name="図 30" descr="Photo_Dr Bong Seok SHINのコピー.JPG">
            <a:extLst>
              <a:ext uri="{FF2B5EF4-FFF2-40B4-BE49-F238E27FC236}">
                <a16:creationId xmlns:a16="http://schemas.microsoft.com/office/drawing/2014/main" id="{038BCECF-ACDD-6644-836F-F3E02EF5A6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5"/>
          <a:stretch/>
        </p:blipFill>
        <p:spPr>
          <a:xfrm>
            <a:off x="5764782" y="220742"/>
            <a:ext cx="1097228" cy="1450484"/>
          </a:xfrm>
          <a:prstGeom prst="ellipse">
            <a:avLst/>
          </a:prstGeom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FC105697-68E8-4B43-BEF9-B2BAF409B91C}"/>
              </a:ext>
            </a:extLst>
          </p:cNvPr>
          <p:cNvSpPr/>
          <p:nvPr/>
        </p:nvSpPr>
        <p:spPr>
          <a:xfrm>
            <a:off x="5152090" y="1664496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aseline="0" dirty="0">
                <a:latin typeface="+mj-lt"/>
                <a:ea typeface="+mn-ea"/>
              </a:rPr>
              <a:t>SHIN Bong Seok, M.D. &amp; Ph.D.</a:t>
            </a:r>
            <a:endParaRPr lang="ja-JP" altLang="ja-JP" sz="1200" baseline="0" dirty="0">
              <a:latin typeface="+mj-lt"/>
              <a:ea typeface="+mn-ea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173421BD-C2E1-FD4A-AE42-E24183CFEF4E}"/>
              </a:ext>
            </a:extLst>
          </p:cNvPr>
          <p:cNvSpPr/>
          <p:nvPr/>
        </p:nvSpPr>
        <p:spPr>
          <a:xfrm>
            <a:off x="3678674" y="1902779"/>
            <a:ext cx="23916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ja-JP" sz="1200" baseline="0" dirty="0">
                <a:solidFill>
                  <a:srgbClr val="000000"/>
                </a:solidFill>
                <a:latin typeface="+mj-lt"/>
                <a:ea typeface="ＭＳ Ｐゴシック"/>
              </a:rPr>
              <a:t>KIM Dong Hyun, M.D. &amp; Ph.D.</a:t>
            </a:r>
            <a:endParaRPr lang="ja-JP" altLang="ja-JP" sz="1200" baseline="0" dirty="0">
              <a:solidFill>
                <a:srgbClr val="000000"/>
              </a:solidFill>
              <a:latin typeface="+mj-lt"/>
              <a:ea typeface="ＭＳ Ｐゴシック"/>
            </a:endParaRPr>
          </a:p>
        </p:txBody>
      </p:sp>
      <p:pic>
        <p:nvPicPr>
          <p:cNvPr id="37" name="図 36" descr="Dong Hyun Kim(2).jpg">
            <a:extLst>
              <a:ext uri="{FF2B5EF4-FFF2-40B4-BE49-F238E27FC236}">
                <a16:creationId xmlns:a16="http://schemas.microsoft.com/office/drawing/2014/main" id="{157AA095-A437-D048-850A-785494C304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4436" y="189928"/>
            <a:ext cx="1061562" cy="1436029"/>
          </a:xfrm>
          <a:prstGeom prst="ellipse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8CF2376-9997-AC74-036F-A0C091DC343F}"/>
              </a:ext>
            </a:extLst>
          </p:cNvPr>
          <p:cNvSpPr txBox="1"/>
          <p:nvPr/>
        </p:nvSpPr>
        <p:spPr>
          <a:xfrm>
            <a:off x="52900" y="992858"/>
            <a:ext cx="204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aseline="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The Directors</a:t>
            </a:r>
            <a:r>
              <a:rPr lang="en-US" altLang="ja-JP" sz="2400" baseline="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  </a:t>
            </a:r>
            <a:endParaRPr kumimoji="1" lang="ja-JP" altLang="en-US" sz="2400" baseline="0" dirty="0">
              <a:solidFill>
                <a:srgbClr val="FF0000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C93F2F6-9C86-EC81-BCAC-6BB71AC895E8}"/>
              </a:ext>
            </a:extLst>
          </p:cNvPr>
          <p:cNvSpPr/>
          <p:nvPr/>
        </p:nvSpPr>
        <p:spPr>
          <a:xfrm>
            <a:off x="436716" y="1406505"/>
            <a:ext cx="1520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aseline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（</a:t>
            </a:r>
            <a:r>
              <a:rPr lang="en-US" altLang="ja-JP" sz="2000" baseline="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KOREA</a:t>
            </a:r>
            <a:r>
              <a:rPr lang="ja-JP" altLang="en-US" sz="2000" baseline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）</a:t>
            </a:r>
            <a:endParaRPr lang="ja-JP" altLang="en-US" sz="1000" baseline="0"/>
          </a:p>
        </p:txBody>
      </p:sp>
      <p:pic>
        <p:nvPicPr>
          <p:cNvPr id="7" name="図 6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B8DF8FAF-D937-6F37-59D5-A6C5F91AE606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59620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9559592-F585-B91D-6CD8-67AAE6548FCE}"/>
              </a:ext>
            </a:extLst>
          </p:cNvPr>
          <p:cNvSpPr txBox="1"/>
          <p:nvPr/>
        </p:nvSpPr>
        <p:spPr>
          <a:xfrm>
            <a:off x="899592" y="156853"/>
            <a:ext cx="1632314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3600" baseline="0" dirty="0">
                <a:solidFill>
                  <a:srgbClr val="FF0000"/>
                </a:solidFill>
              </a:rPr>
              <a:t> 2022</a:t>
            </a:r>
            <a:endParaRPr kumimoji="1" lang="ja-JP" altLang="en-US" sz="3600" baseline="0" dirty="0">
              <a:solidFill>
                <a:srgbClr val="FF0000"/>
              </a:solidFill>
            </a:endParaRPr>
          </a:p>
        </p:txBody>
      </p:sp>
      <p:sp>
        <p:nvSpPr>
          <p:cNvPr id="17" name="フレーム 16">
            <a:extLst>
              <a:ext uri="{FF2B5EF4-FFF2-40B4-BE49-F238E27FC236}">
                <a16:creationId xmlns:a16="http://schemas.microsoft.com/office/drawing/2014/main" id="{5BBFF59F-A76B-8198-EE07-2881F1291BF2}"/>
              </a:ext>
            </a:extLst>
          </p:cNvPr>
          <p:cNvSpPr/>
          <p:nvPr/>
        </p:nvSpPr>
        <p:spPr bwMode="auto">
          <a:xfrm>
            <a:off x="1094310" y="256225"/>
            <a:ext cx="1334491" cy="592517"/>
          </a:xfrm>
          <a:prstGeom prst="frame">
            <a:avLst>
              <a:gd name="adj1" fmla="val 6327"/>
            </a:avLst>
          </a:prstGeom>
          <a:solidFill>
            <a:srgbClr val="FD6CE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pic>
        <p:nvPicPr>
          <p:cNvPr id="7169" name="Picture 1" descr="page1image3238164640">
            <a:extLst>
              <a:ext uri="{FF2B5EF4-FFF2-40B4-BE49-F238E27FC236}">
                <a16:creationId xmlns:a16="http://schemas.microsoft.com/office/drawing/2014/main" id="{A7D2C255-7B71-8828-9C73-C1B0016C8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91" y="2246149"/>
            <a:ext cx="1158803" cy="137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C864F8C-D1D8-0E94-164C-4BEFAED9DEAF}"/>
              </a:ext>
            </a:extLst>
          </p:cNvPr>
          <p:cNvSpPr txBox="1"/>
          <p:nvPr/>
        </p:nvSpPr>
        <p:spPr>
          <a:xfrm>
            <a:off x="1425298" y="3913831"/>
            <a:ext cx="2187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j-lt"/>
              </a:rPr>
              <a:t>BYUN  Ji Yeon, M.D. &amp; Ph.D.</a:t>
            </a:r>
            <a:endParaRPr kumimoji="1" lang="ja-JP" altLang="en-US">
              <a:latin typeface="+mj-lt"/>
            </a:endParaRPr>
          </a:p>
        </p:txBody>
      </p:sp>
      <p:pic>
        <p:nvPicPr>
          <p:cNvPr id="7171" name="Picture 3" descr="page1image3219105376">
            <a:extLst>
              <a:ext uri="{FF2B5EF4-FFF2-40B4-BE49-F238E27FC236}">
                <a16:creationId xmlns:a16="http://schemas.microsoft.com/office/drawing/2014/main" id="{DA77993D-2D53-E920-1A7D-4E3FA1CF0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86" y="2248805"/>
            <a:ext cx="1087314" cy="142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1D33C23-2E89-3FEE-B1A7-0B571B6E28BC}"/>
              </a:ext>
            </a:extLst>
          </p:cNvPr>
          <p:cNvSpPr txBox="1"/>
          <p:nvPr/>
        </p:nvSpPr>
        <p:spPr>
          <a:xfrm>
            <a:off x="2949129" y="3685242"/>
            <a:ext cx="2270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j-lt"/>
              </a:rPr>
              <a:t>ROH </a:t>
            </a:r>
            <a:r>
              <a:rPr kumimoji="1" lang="en-US" altLang="ja-JP" dirty="0" err="1">
                <a:latin typeface="+mj-lt"/>
              </a:rPr>
              <a:t>Joo</a:t>
            </a:r>
            <a:r>
              <a:rPr kumimoji="1" lang="en-US" altLang="ja-JP" dirty="0">
                <a:latin typeface="+mj-lt"/>
              </a:rPr>
              <a:t> Young, M.D. &amp; Ph.D.</a:t>
            </a:r>
            <a:endParaRPr kumimoji="1" lang="ja-JP" altLang="en-US">
              <a:latin typeface="+mj-lt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57E0392-97FE-2F17-3FDB-7D31E2565AA0}"/>
              </a:ext>
            </a:extLst>
          </p:cNvPr>
          <p:cNvSpPr/>
          <p:nvPr/>
        </p:nvSpPr>
        <p:spPr>
          <a:xfrm>
            <a:off x="6500725" y="1867042"/>
            <a:ext cx="2319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aseline="0" dirty="0">
                <a:latin typeface="+mj-lt"/>
                <a:ea typeface="+mn-ea"/>
              </a:rPr>
              <a:t>JO </a:t>
            </a:r>
            <a:r>
              <a:rPr lang="en-US" altLang="ja-JP" sz="1200" baseline="0" dirty="0" err="1">
                <a:latin typeface="+mj-lt"/>
                <a:ea typeface="+mn-ea"/>
              </a:rPr>
              <a:t>Seongjin</a:t>
            </a:r>
            <a:r>
              <a:rPr lang="en-US" altLang="ja-JP" sz="1200" baseline="0" dirty="0">
                <a:latin typeface="+mj-lt"/>
                <a:ea typeface="+mn-ea"/>
              </a:rPr>
              <a:t>, M.D. &amp; Ph.D.</a:t>
            </a:r>
            <a:endParaRPr lang="ja-JP" altLang="ja-JP" sz="1200" baseline="0" dirty="0">
              <a:latin typeface="+mj-lt"/>
              <a:ea typeface="+mn-ea"/>
            </a:endParaRPr>
          </a:p>
        </p:txBody>
      </p:sp>
      <p:pic>
        <p:nvPicPr>
          <p:cNvPr id="23" name="図 22" descr="yjimage.jpeg">
            <a:extLst>
              <a:ext uri="{FF2B5EF4-FFF2-40B4-BE49-F238E27FC236}">
                <a16:creationId xmlns:a16="http://schemas.microsoft.com/office/drawing/2014/main" id="{91263FD6-A16A-443B-5B12-7723C8444B3E}"/>
              </a:ext>
            </a:extLst>
          </p:cNvPr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53" t="-12040"/>
          <a:stretch/>
        </p:blipFill>
        <p:spPr>
          <a:xfrm>
            <a:off x="6566306" y="2314360"/>
            <a:ext cx="818032" cy="1314060"/>
          </a:xfrm>
          <a:prstGeom prst="ellipse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AC32D587-62BE-0667-1989-56DD955CB50D}"/>
              </a:ext>
            </a:extLst>
          </p:cNvPr>
          <p:cNvSpPr/>
          <p:nvPr/>
        </p:nvSpPr>
        <p:spPr>
          <a:xfrm>
            <a:off x="5973465" y="3645024"/>
            <a:ext cx="2389116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sz="2000" dirty="0">
                <a:latin typeface="+mj-lt"/>
              </a:rPr>
              <a:t>LO Yuan-</a:t>
            </a:r>
            <a:r>
              <a:rPr lang="en" altLang="ja-JP" sz="2000" dirty="0" err="1">
                <a:latin typeface="+mj-lt"/>
              </a:rPr>
              <a:t>Hsin</a:t>
            </a:r>
            <a:r>
              <a:rPr lang="en" altLang="ja-JP" sz="2000" dirty="0">
                <a:latin typeface="+mj-lt"/>
              </a:rPr>
              <a:t>, M.D. &amp; Ph.D. 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D87346A3-C5E2-BE00-3B74-8E5455C3F32C}"/>
              </a:ext>
            </a:extLst>
          </p:cNvPr>
          <p:cNvSpPr/>
          <p:nvPr/>
        </p:nvSpPr>
        <p:spPr>
          <a:xfrm>
            <a:off x="5045474" y="2640301"/>
            <a:ext cx="1520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aseline="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（</a:t>
            </a:r>
            <a:r>
              <a:rPr lang="en-US" altLang="ja-JP" sz="2000" baseline="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CHINESE</a:t>
            </a:r>
          </a:p>
          <a:p>
            <a:r>
              <a:rPr lang="en-US" altLang="ja-JP" sz="2000" baseline="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     TAIPEI</a:t>
            </a:r>
            <a:r>
              <a:rPr lang="ja-JP" altLang="en-US" sz="2000" baseline="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）</a:t>
            </a:r>
            <a:endParaRPr lang="ja-JP" altLang="en-US" sz="1000" baseline="0" dirty="0"/>
          </a:p>
        </p:txBody>
      </p:sp>
      <p:pic>
        <p:nvPicPr>
          <p:cNvPr id="53" name="図 52" descr="Dr. P SUTHIPINITTHARM・Photo・20190501.JPG">
            <a:extLst>
              <a:ext uri="{FF2B5EF4-FFF2-40B4-BE49-F238E27FC236}">
                <a16:creationId xmlns:a16="http://schemas.microsoft.com/office/drawing/2014/main" id="{4E538B46-668A-B5F0-E580-B61954C5BF44}"/>
              </a:ext>
            </a:extLst>
          </p:cNvPr>
          <p:cNvPicPr/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705" y="4878818"/>
            <a:ext cx="1521889" cy="1008111"/>
          </a:xfrm>
          <a:prstGeom prst="ellipse">
            <a:avLst/>
          </a:prstGeom>
        </p:spPr>
      </p:pic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974FD27C-E0BC-96F4-6234-3254AA5F61E5}"/>
              </a:ext>
            </a:extLst>
          </p:cNvPr>
          <p:cNvSpPr/>
          <p:nvPr/>
        </p:nvSpPr>
        <p:spPr>
          <a:xfrm>
            <a:off x="14129" y="6185629"/>
            <a:ext cx="24352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aseline="0" dirty="0">
                <a:latin typeface="+mj-lt"/>
                <a:ea typeface="+mj-ea"/>
              </a:rPr>
              <a:t> SUTHIPIITTHAR Pusan, M.D. &amp; Ph.D.</a:t>
            </a:r>
            <a:r>
              <a:rPr lang="ja-JP" altLang="ja-JP" sz="1000" baseline="0" dirty="0">
                <a:latin typeface="+mj-lt"/>
                <a:ea typeface="+mj-ea"/>
              </a:rPr>
              <a:t> </a:t>
            </a:r>
            <a:endParaRPr lang="ja-JP" altLang="en-US" sz="1000" baseline="0" dirty="0">
              <a:latin typeface="+mj-lt"/>
              <a:ea typeface="+mj-ea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B4BD9EB8-A31F-48AF-0A59-2DDE635EE903}"/>
              </a:ext>
            </a:extLst>
          </p:cNvPr>
          <p:cNvPicPr/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0471" y="4642254"/>
            <a:ext cx="1008112" cy="1529780"/>
          </a:xfrm>
          <a:prstGeom prst="ellipse">
            <a:avLst/>
          </a:prstGeom>
          <a:noFill/>
        </p:spPr>
      </p:pic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927E152B-F9DA-38AD-0214-7D8853D59959}"/>
              </a:ext>
            </a:extLst>
          </p:cNvPr>
          <p:cNvSpPr/>
          <p:nvPr/>
        </p:nvSpPr>
        <p:spPr>
          <a:xfrm>
            <a:off x="1037951" y="6454926"/>
            <a:ext cx="23070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1000" baseline="0" dirty="0">
                <a:latin typeface="+mj-lt"/>
                <a:ea typeface="+mj-ea"/>
              </a:rPr>
              <a:t>　</a:t>
            </a:r>
            <a:r>
              <a:rPr lang="en-US" altLang="ja-JP" sz="1000" baseline="0" dirty="0">
                <a:latin typeface="+mj-lt"/>
                <a:ea typeface="+mj-ea"/>
              </a:rPr>
              <a:t>RAJATANAVIN Natta M.D. &amp; Ph.D.</a:t>
            </a:r>
            <a:r>
              <a:rPr lang="ja-JP" altLang="ja-JP" sz="1000" baseline="0" dirty="0">
                <a:latin typeface="+mj-lt"/>
                <a:ea typeface="+mj-ea"/>
              </a:rPr>
              <a:t> </a:t>
            </a:r>
            <a:endParaRPr lang="ja-JP" altLang="en-US" sz="1000" baseline="0" dirty="0">
              <a:latin typeface="+mj-lt"/>
              <a:ea typeface="+mj-ea"/>
            </a:endParaRPr>
          </a:p>
        </p:txBody>
      </p:sp>
      <p:pic>
        <p:nvPicPr>
          <p:cNvPr id="57" name="図 56" descr="Dr. Pravit Asawanonda・Photo・20190504.jpg">
            <a:extLst>
              <a:ext uri="{FF2B5EF4-FFF2-40B4-BE49-F238E27FC236}">
                <a16:creationId xmlns:a16="http://schemas.microsoft.com/office/drawing/2014/main" id="{0EFD9092-975A-CE22-B8C9-B44C5BC8E2C0}"/>
              </a:ext>
            </a:extLst>
          </p:cNvPr>
          <p:cNvPicPr/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6688" y="4630363"/>
            <a:ext cx="1008112" cy="1513455"/>
          </a:xfrm>
          <a:prstGeom prst="ellipse">
            <a:avLst/>
          </a:prstGeom>
        </p:spPr>
      </p:pic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EEC7A09C-A52C-A94B-B961-47AD40498DE6}"/>
              </a:ext>
            </a:extLst>
          </p:cNvPr>
          <p:cNvSpPr/>
          <p:nvPr/>
        </p:nvSpPr>
        <p:spPr>
          <a:xfrm>
            <a:off x="2375633" y="6197167"/>
            <a:ext cx="22813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aseline="0" dirty="0">
                <a:latin typeface="+mj-lt"/>
                <a:ea typeface="+mj-ea"/>
              </a:rPr>
              <a:t>ASAWANONDA </a:t>
            </a:r>
            <a:r>
              <a:rPr lang="en-US" altLang="ja-JP" sz="1000" baseline="0" dirty="0" err="1">
                <a:latin typeface="+mj-lt"/>
                <a:ea typeface="+mj-ea"/>
              </a:rPr>
              <a:t>Pravit</a:t>
            </a:r>
            <a:r>
              <a:rPr lang="en-US" altLang="ja-JP" sz="1000" baseline="0" dirty="0">
                <a:latin typeface="+mj-lt"/>
                <a:ea typeface="+mj-ea"/>
              </a:rPr>
              <a:t>, M.D. &amp; DSc.</a:t>
            </a:r>
            <a:r>
              <a:rPr lang="ja-JP" altLang="ja-JP" sz="1000" baseline="0" dirty="0">
                <a:latin typeface="+mj-lt"/>
                <a:ea typeface="+mj-ea"/>
              </a:rPr>
              <a:t> </a:t>
            </a:r>
            <a:endParaRPr lang="ja-JP" altLang="en-US" sz="1000" baseline="0" dirty="0">
              <a:latin typeface="+mj-lt"/>
              <a:ea typeface="+mj-ea"/>
            </a:endParaRPr>
          </a:p>
        </p:txBody>
      </p:sp>
      <p:pic>
        <p:nvPicPr>
          <p:cNvPr id="59" name="図 58" descr="D 042 Dr. Chanisada Wongpraparut・Photo・20190430.jpg">
            <a:extLst>
              <a:ext uri="{FF2B5EF4-FFF2-40B4-BE49-F238E27FC236}">
                <a16:creationId xmlns:a16="http://schemas.microsoft.com/office/drawing/2014/main" id="{E4E9E895-BEE3-27BA-1D63-3181C67B99B0}"/>
              </a:ext>
            </a:extLst>
          </p:cNvPr>
          <p:cNvPicPr/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7406" y="4625162"/>
            <a:ext cx="1008112" cy="1391156"/>
          </a:xfrm>
          <a:prstGeom prst="ellipse">
            <a:avLst/>
          </a:prstGeom>
        </p:spPr>
      </p:pic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D0A5CB8F-A900-46F0-753E-1F26F86F3C83}"/>
              </a:ext>
            </a:extLst>
          </p:cNvPr>
          <p:cNvSpPr/>
          <p:nvPr/>
        </p:nvSpPr>
        <p:spPr>
          <a:xfrm>
            <a:off x="3599892" y="6443464"/>
            <a:ext cx="22813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aseline="0" dirty="0">
                <a:latin typeface="+mj-lt"/>
                <a:ea typeface="+mj-ea"/>
              </a:rPr>
              <a:t>WONGPRAPARUT </a:t>
            </a:r>
            <a:r>
              <a:rPr lang="en-US" altLang="ja-JP" sz="1000" baseline="0" dirty="0" err="1">
                <a:latin typeface="+mj-lt"/>
                <a:ea typeface="+mj-ea"/>
              </a:rPr>
              <a:t>Chanisada</a:t>
            </a:r>
            <a:r>
              <a:rPr lang="en-US" altLang="ja-JP" sz="1000" baseline="0" dirty="0">
                <a:latin typeface="+mj-lt"/>
                <a:ea typeface="+mj-ea"/>
              </a:rPr>
              <a:t>, M.D.</a:t>
            </a:r>
            <a:endParaRPr lang="ja-JP" altLang="ja-JP" sz="1000" baseline="0" dirty="0">
              <a:latin typeface="+mj-lt"/>
              <a:ea typeface="+mj-ea"/>
            </a:endParaRPr>
          </a:p>
        </p:txBody>
      </p:sp>
      <p:pic>
        <p:nvPicPr>
          <p:cNvPr id="61" name="図 60" descr="Dr. Aunhachoke KOBKUL・Photo・20190524.JPG">
            <a:extLst>
              <a:ext uri="{FF2B5EF4-FFF2-40B4-BE49-F238E27FC236}">
                <a16:creationId xmlns:a16="http://schemas.microsoft.com/office/drawing/2014/main" id="{D22E602D-0FD7-6631-6EC2-7D5500C21E8E}"/>
              </a:ext>
            </a:extLst>
          </p:cNvPr>
          <p:cNvPicPr/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3012" y="4630744"/>
            <a:ext cx="919750" cy="1441066"/>
          </a:xfrm>
          <a:prstGeom prst="ellipse">
            <a:avLst/>
          </a:prstGeom>
        </p:spPr>
      </p:pic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CDDE99B5-A5DF-B878-2F81-965879D4897A}"/>
              </a:ext>
            </a:extLst>
          </p:cNvPr>
          <p:cNvSpPr/>
          <p:nvPr/>
        </p:nvSpPr>
        <p:spPr>
          <a:xfrm>
            <a:off x="4983749" y="6185629"/>
            <a:ext cx="18902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aseline="0" dirty="0">
                <a:latin typeface="+mj-lt"/>
                <a:ea typeface="+mj-ea"/>
              </a:rPr>
              <a:t>AUNHACHOKE </a:t>
            </a:r>
            <a:r>
              <a:rPr lang="en-US" altLang="ja-JP" sz="1000" baseline="0" dirty="0" err="1">
                <a:latin typeface="+mj-lt"/>
                <a:ea typeface="+mj-ea"/>
              </a:rPr>
              <a:t>Kobkul</a:t>
            </a:r>
            <a:r>
              <a:rPr lang="en-US" altLang="ja-JP" sz="1000" baseline="0" dirty="0">
                <a:latin typeface="+mj-lt"/>
                <a:ea typeface="+mj-ea"/>
              </a:rPr>
              <a:t>, M.D.</a:t>
            </a:r>
            <a:r>
              <a:rPr lang="ja-JP" altLang="ja-JP" sz="1000" baseline="0" dirty="0">
                <a:latin typeface="+mj-lt"/>
                <a:ea typeface="+mj-ea"/>
              </a:rPr>
              <a:t> </a:t>
            </a:r>
            <a:endParaRPr lang="ja-JP" altLang="en-US" sz="1000" baseline="0" dirty="0">
              <a:latin typeface="+mj-lt"/>
              <a:ea typeface="+mj-ea"/>
            </a:endParaRPr>
          </a:p>
        </p:txBody>
      </p:sp>
      <p:pic>
        <p:nvPicPr>
          <p:cNvPr id="63" name="図 62" descr="名称未設定.jpg">
            <a:extLst>
              <a:ext uri="{FF2B5EF4-FFF2-40B4-BE49-F238E27FC236}">
                <a16:creationId xmlns:a16="http://schemas.microsoft.com/office/drawing/2014/main" id="{0D5B0A21-BFD0-18F3-5798-9885B31FAFAD}"/>
              </a:ext>
            </a:extLst>
          </p:cNvPr>
          <p:cNvPicPr/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0501" y="4619985"/>
            <a:ext cx="997154" cy="1451826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168" name="正方形/長方形 7167">
            <a:extLst>
              <a:ext uri="{FF2B5EF4-FFF2-40B4-BE49-F238E27FC236}">
                <a16:creationId xmlns:a16="http://schemas.microsoft.com/office/drawing/2014/main" id="{F10A7B07-D651-8F33-1F15-F5A8DC39C060}"/>
              </a:ext>
            </a:extLst>
          </p:cNvPr>
          <p:cNvSpPr/>
          <p:nvPr/>
        </p:nvSpPr>
        <p:spPr>
          <a:xfrm>
            <a:off x="5872073" y="6478050"/>
            <a:ext cx="26981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aseline="0" dirty="0">
                <a:latin typeface="+mj-lt"/>
                <a:ea typeface="+mj-ea"/>
              </a:rPr>
              <a:t>MEEPHANSAN </a:t>
            </a:r>
            <a:r>
              <a:rPr lang="en-US" altLang="ja-JP" sz="1000" baseline="0" dirty="0" err="1">
                <a:latin typeface="+mj-lt"/>
                <a:ea typeface="+mj-ea"/>
              </a:rPr>
              <a:t>Jitlada</a:t>
            </a:r>
            <a:r>
              <a:rPr lang="en-US" altLang="ja-JP" sz="1000" baseline="0" dirty="0">
                <a:latin typeface="+mj-lt"/>
                <a:ea typeface="+mj-ea"/>
              </a:rPr>
              <a:t> M.D., M.Sc. &amp; Ph.D.</a:t>
            </a:r>
            <a:endParaRPr lang="ja-JP" altLang="ja-JP" sz="1000" baseline="0" dirty="0">
              <a:latin typeface="+mj-lt"/>
              <a:ea typeface="+mj-ea"/>
            </a:endParaRPr>
          </a:p>
        </p:txBody>
      </p:sp>
      <p:pic>
        <p:nvPicPr>
          <p:cNvPr id="7170" name="図 7169" descr="yjimage-1.jpeg">
            <a:extLst>
              <a:ext uri="{FF2B5EF4-FFF2-40B4-BE49-F238E27FC236}">
                <a16:creationId xmlns:a16="http://schemas.microsoft.com/office/drawing/2014/main" id="{55F8755D-79A3-BAA0-07EA-520B1C5A8135}"/>
              </a:ext>
            </a:extLst>
          </p:cNvPr>
          <p:cNvPicPr/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60"/>
          <a:stretch/>
        </p:blipFill>
        <p:spPr>
          <a:xfrm>
            <a:off x="7738006" y="4691737"/>
            <a:ext cx="832242" cy="1296144"/>
          </a:xfrm>
          <a:prstGeom prst="ellipse">
            <a:avLst/>
          </a:prstGeom>
        </p:spPr>
      </p:pic>
      <p:sp>
        <p:nvSpPr>
          <p:cNvPr id="7172" name="正方形/長方形 7171">
            <a:extLst>
              <a:ext uri="{FF2B5EF4-FFF2-40B4-BE49-F238E27FC236}">
                <a16:creationId xmlns:a16="http://schemas.microsoft.com/office/drawing/2014/main" id="{55DDF6BB-CDAE-3927-0055-B4F42EAE4188}"/>
              </a:ext>
            </a:extLst>
          </p:cNvPr>
          <p:cNvSpPr/>
          <p:nvPr/>
        </p:nvSpPr>
        <p:spPr>
          <a:xfrm>
            <a:off x="7012872" y="6197634"/>
            <a:ext cx="22204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00" baseline="0" dirty="0">
                <a:latin typeface="+mj-lt"/>
                <a:ea typeface="+mj-ea"/>
              </a:rPr>
              <a:t>PATTAMADILOK </a:t>
            </a:r>
            <a:r>
              <a:rPr lang="en-US" altLang="ja-JP" sz="1000" baseline="0" dirty="0" err="1">
                <a:latin typeface="+mj-lt"/>
                <a:ea typeface="+mj-ea"/>
              </a:rPr>
              <a:t>Bensachee</a:t>
            </a:r>
            <a:r>
              <a:rPr lang="en-US" altLang="ja-JP" sz="1000" baseline="0" dirty="0">
                <a:latin typeface="+mj-lt"/>
                <a:ea typeface="+mj-ea"/>
              </a:rPr>
              <a:t>, M.D. </a:t>
            </a:r>
            <a:endParaRPr lang="ja-JP" altLang="ja-JP" sz="1000" baseline="0" dirty="0">
              <a:latin typeface="+mj-lt"/>
              <a:ea typeface="+mj-ea"/>
            </a:endParaRPr>
          </a:p>
        </p:txBody>
      </p:sp>
      <p:sp>
        <p:nvSpPr>
          <p:cNvPr id="7173" name="テキスト ボックス 7172">
            <a:extLst>
              <a:ext uri="{FF2B5EF4-FFF2-40B4-BE49-F238E27FC236}">
                <a16:creationId xmlns:a16="http://schemas.microsoft.com/office/drawing/2014/main" id="{8B623EAD-643E-9788-8EAB-8A7093D96C39}"/>
              </a:ext>
            </a:extLst>
          </p:cNvPr>
          <p:cNvSpPr txBox="1"/>
          <p:nvPr/>
        </p:nvSpPr>
        <p:spPr>
          <a:xfrm>
            <a:off x="3789583" y="3860367"/>
            <a:ext cx="1543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aseline="0" dirty="0">
                <a:solidFill>
                  <a:srgbClr val="FF0000"/>
                </a:solidFill>
                <a:latin typeface="+mn-ea"/>
                <a:ea typeface="+mn-ea"/>
              </a:rPr>
              <a:t> (THAILAND)</a:t>
            </a:r>
            <a:endParaRPr kumimoji="1" lang="ja-JP" altLang="en-US" sz="2000" baseline="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pic>
        <p:nvPicPr>
          <p:cNvPr id="3" name="Picture 16" descr="korea">
            <a:extLst>
              <a:ext uri="{FF2B5EF4-FFF2-40B4-BE49-F238E27FC236}">
                <a16:creationId xmlns:a16="http://schemas.microsoft.com/office/drawing/2014/main" id="{309EFD99-959C-D614-0D1C-6501FAA73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753" y="1031495"/>
            <a:ext cx="864096" cy="59907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260px-Flag_of_the_Republic_of_China.svg.png">
            <a:extLst>
              <a:ext uri="{FF2B5EF4-FFF2-40B4-BE49-F238E27FC236}">
                <a16:creationId xmlns:a16="http://schemas.microsoft.com/office/drawing/2014/main" id="{D69DFBC5-A2D9-E1A0-64C9-755F93BA248F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96" y="2380139"/>
            <a:ext cx="805302" cy="5358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タイ国旗ステッカー（シール）屋外耐候耐水 SSサイズ 3.3cm×5cm　アジア　／防水 旗 長持ち UVカット 小さい 小さめ 海外 旅行 スポーツ 観戦 応援 車 スーツケース 小物 スマホ 携帯 雑貨 グッズ">
            <a:extLst>
              <a:ext uri="{FF2B5EF4-FFF2-40B4-BE49-F238E27FC236}">
                <a16:creationId xmlns:a16="http://schemas.microsoft.com/office/drawing/2014/main" id="{CAE825FC-65F8-3328-B747-74188413B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4" t="25633" r="15467" b="27398"/>
          <a:stretch/>
        </p:blipFill>
        <p:spPr bwMode="auto">
          <a:xfrm>
            <a:off x="3129686" y="4091902"/>
            <a:ext cx="659897" cy="50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8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age1image3217664432">
            <a:extLst>
              <a:ext uri="{FF2B5EF4-FFF2-40B4-BE49-F238E27FC236}">
                <a16:creationId xmlns:a16="http://schemas.microsoft.com/office/drawing/2014/main" id="{0C1AF1DE-1E8F-1C7A-FC6E-F8B52BAF3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64609"/>
            <a:ext cx="1253846" cy="175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図 17" descr="照井１.JPG">
            <a:extLst>
              <a:ext uri="{FF2B5EF4-FFF2-40B4-BE49-F238E27FC236}">
                <a16:creationId xmlns:a16="http://schemas.microsoft.com/office/drawing/2014/main" id="{FC547D50-CFAC-8967-E2FA-BA5BCA667A57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1318" y="384171"/>
            <a:ext cx="1236624" cy="1616321"/>
          </a:xfrm>
          <a:prstGeom prst="ellipse">
            <a:avLst/>
          </a:prstGeom>
        </p:spPr>
      </p:pic>
      <p:pic>
        <p:nvPicPr>
          <p:cNvPr id="19" name="図 18" descr="Dr. T YAMAMOTO・PHOTO・20190505.jpg">
            <a:extLst>
              <a:ext uri="{FF2B5EF4-FFF2-40B4-BE49-F238E27FC236}">
                <a16:creationId xmlns:a16="http://schemas.microsoft.com/office/drawing/2014/main" id="{EED101F7-10BE-BF04-1274-5EB7219836FA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972" y="2405475"/>
            <a:ext cx="1253845" cy="1618035"/>
          </a:xfrm>
          <a:prstGeom prst="ellipse">
            <a:avLst/>
          </a:prstGeom>
        </p:spPr>
      </p:pic>
      <p:pic>
        <p:nvPicPr>
          <p:cNvPr id="20" name="図 19" descr="Dr. SHigaku IKEDA・Photo・201900517.jpg">
            <a:extLst>
              <a:ext uri="{FF2B5EF4-FFF2-40B4-BE49-F238E27FC236}">
                <a16:creationId xmlns:a16="http://schemas.microsoft.com/office/drawing/2014/main" id="{00BB2928-0EE6-5566-90E3-93D3C61F4CB6}"/>
              </a:ext>
            </a:extLst>
          </p:cNvPr>
          <p:cNvPicPr/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261" t="3456" r="15438" b="17964"/>
          <a:stretch/>
        </p:blipFill>
        <p:spPr>
          <a:xfrm>
            <a:off x="4062110" y="361377"/>
            <a:ext cx="1236624" cy="1592378"/>
          </a:xfrm>
          <a:prstGeom prst="ellipse">
            <a:avLst/>
          </a:prstGeom>
        </p:spPr>
      </p:pic>
      <p:pic>
        <p:nvPicPr>
          <p:cNvPr id="21" name="図 20" descr="Dr. M SEISHIMA・Photo・20190422.jpg">
            <a:extLst>
              <a:ext uri="{FF2B5EF4-FFF2-40B4-BE49-F238E27FC236}">
                <a16:creationId xmlns:a16="http://schemas.microsoft.com/office/drawing/2014/main" id="{27309A39-92C5-0E4F-DCBD-EE3269E0F00B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341" y="375499"/>
            <a:ext cx="1172132" cy="1495635"/>
          </a:xfrm>
          <a:prstGeom prst="ellipse">
            <a:avLst/>
          </a:prstGeom>
        </p:spPr>
      </p:pic>
      <p:pic>
        <p:nvPicPr>
          <p:cNvPr id="23" name="図 22" descr="Dr. N KATOH・Photo・20190421.jpg">
            <a:extLst>
              <a:ext uri="{FF2B5EF4-FFF2-40B4-BE49-F238E27FC236}">
                <a16:creationId xmlns:a16="http://schemas.microsoft.com/office/drawing/2014/main" id="{1A435979-A4D8-4EC3-E677-1EFF44E49E03}"/>
              </a:ext>
            </a:extLst>
          </p:cNvPr>
          <p:cNvPicPr/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153" t="3518" r="1946" b="6296"/>
          <a:stretch/>
        </p:blipFill>
        <p:spPr>
          <a:xfrm>
            <a:off x="3831524" y="2455860"/>
            <a:ext cx="1310133" cy="1650738"/>
          </a:xfrm>
          <a:prstGeom prst="ellipse">
            <a:avLst/>
          </a:prstGeom>
        </p:spPr>
      </p:pic>
      <p:pic>
        <p:nvPicPr>
          <p:cNvPr id="24" name="図 23" descr="Dr. K YAMANAKA・Photo・20190428.jpeg">
            <a:extLst>
              <a:ext uri="{FF2B5EF4-FFF2-40B4-BE49-F238E27FC236}">
                <a16:creationId xmlns:a16="http://schemas.microsoft.com/office/drawing/2014/main" id="{6CE01DC5-299C-2171-AC45-79231BE8A8D9}"/>
              </a:ext>
            </a:extLst>
          </p:cNvPr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7228" y="2558901"/>
            <a:ext cx="1248498" cy="1642106"/>
          </a:xfrm>
          <a:prstGeom prst="ellipse">
            <a:avLst/>
          </a:prstGeom>
        </p:spPr>
      </p:pic>
      <p:pic>
        <p:nvPicPr>
          <p:cNvPr id="26" name="図 25" descr="Dr. K SAYAMA・Photo・20190424.jpeg">
            <a:extLst>
              <a:ext uri="{FF2B5EF4-FFF2-40B4-BE49-F238E27FC236}">
                <a16:creationId xmlns:a16="http://schemas.microsoft.com/office/drawing/2014/main" id="{CB77A960-DF19-D510-24EE-7DF3944C31C0}"/>
              </a:ext>
            </a:extLst>
          </p:cNvPr>
          <p:cNvPicPr/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7392" y="375499"/>
            <a:ext cx="1172132" cy="1592378"/>
          </a:xfrm>
          <a:prstGeom prst="ellipse">
            <a:avLst/>
          </a:prstGeom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DEDA7743-27C9-15EF-FA6A-313084A3BB51}"/>
              </a:ext>
            </a:extLst>
          </p:cNvPr>
          <p:cNvSpPr/>
          <p:nvPr/>
        </p:nvSpPr>
        <p:spPr>
          <a:xfrm>
            <a:off x="3494174" y="4109340"/>
            <a:ext cx="21171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aseline="0" dirty="0">
                <a:latin typeface="+mj-lt"/>
                <a:ea typeface="+mn-ea"/>
              </a:rPr>
              <a:t>KATOH </a:t>
            </a:r>
            <a:r>
              <a:rPr lang="en-US" altLang="ja-JP" sz="1200" baseline="0" dirty="0" err="1">
                <a:latin typeface="+mj-lt"/>
                <a:ea typeface="+mn-ea"/>
              </a:rPr>
              <a:t>Norito</a:t>
            </a:r>
            <a:r>
              <a:rPr lang="en-US" altLang="ja-JP" sz="1200" baseline="0" dirty="0">
                <a:latin typeface="+mj-lt"/>
                <a:ea typeface="+mn-ea"/>
              </a:rPr>
              <a:t>, M.D. &amp; Ph.D.</a:t>
            </a:r>
            <a:endParaRPr lang="ja-JP" altLang="ja-JP" sz="1200" baseline="0" dirty="0">
              <a:latin typeface="+mj-lt"/>
              <a:ea typeface="+mn-ea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48BDDA99-BDE8-0572-47A8-A81E601EE82C}"/>
              </a:ext>
            </a:extLst>
          </p:cNvPr>
          <p:cNvSpPr/>
          <p:nvPr/>
        </p:nvSpPr>
        <p:spPr>
          <a:xfrm>
            <a:off x="1907957" y="1911005"/>
            <a:ext cx="24168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aseline="0" dirty="0">
                <a:latin typeface="+mj-lt"/>
                <a:ea typeface="+mn-ea"/>
              </a:rPr>
              <a:t>SEISHIMA Mariko, M.D. &amp; Ph.D.</a:t>
            </a:r>
            <a:endParaRPr lang="ja-JP" altLang="ja-JP" sz="1200" baseline="0" dirty="0">
              <a:latin typeface="+mj-lt"/>
              <a:ea typeface="+mn-ea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982B9F0C-56AA-E414-5258-1AA7381FB3C1}"/>
              </a:ext>
            </a:extLst>
          </p:cNvPr>
          <p:cNvSpPr/>
          <p:nvPr/>
        </p:nvSpPr>
        <p:spPr>
          <a:xfrm>
            <a:off x="1641475" y="4284706"/>
            <a:ext cx="27599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aseline="0" dirty="0">
                <a:latin typeface="+mj-lt"/>
                <a:ea typeface="+mn-ea"/>
              </a:rPr>
              <a:t>YAMAMOTO </a:t>
            </a:r>
            <a:r>
              <a:rPr lang="en-US" altLang="ja-JP" sz="1200" baseline="0" dirty="0" err="1">
                <a:latin typeface="+mj-lt"/>
                <a:ea typeface="+mn-ea"/>
              </a:rPr>
              <a:t>Toshikuki</a:t>
            </a:r>
            <a:r>
              <a:rPr lang="en-US" altLang="ja-JP" sz="1200" baseline="0" dirty="0">
                <a:latin typeface="+mj-lt"/>
                <a:ea typeface="+mn-ea"/>
              </a:rPr>
              <a:t>, M.D. &amp; Ph.D.</a:t>
            </a:r>
            <a:endParaRPr lang="ja-JP" altLang="ja-JP" sz="1200" baseline="0" dirty="0">
              <a:latin typeface="+mj-lt"/>
              <a:ea typeface="+mn-ea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F4A1A9AE-D40A-431F-CB94-CD92D5D5E606}"/>
              </a:ext>
            </a:extLst>
          </p:cNvPr>
          <p:cNvSpPr/>
          <p:nvPr/>
        </p:nvSpPr>
        <p:spPr>
          <a:xfrm>
            <a:off x="6668232" y="2060848"/>
            <a:ext cx="21171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aseline="0" dirty="0">
                <a:latin typeface="+mj-lt"/>
                <a:ea typeface="+mn-ea"/>
              </a:rPr>
              <a:t>SAYAMA Koji, M.D. &amp; Ph.D.</a:t>
            </a:r>
            <a:endParaRPr lang="ja-JP" altLang="ja-JP" sz="1200" baseline="0" dirty="0">
              <a:latin typeface="+mj-lt"/>
              <a:ea typeface="+mn-ea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99927E98-521E-02E6-C034-A9EE9452D97C}"/>
              </a:ext>
            </a:extLst>
          </p:cNvPr>
          <p:cNvSpPr/>
          <p:nvPr/>
        </p:nvSpPr>
        <p:spPr>
          <a:xfrm>
            <a:off x="3513427" y="2112827"/>
            <a:ext cx="21576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aseline="0" dirty="0">
                <a:latin typeface="+mj-lt"/>
                <a:ea typeface="+mn-ea"/>
              </a:rPr>
              <a:t>IKEDA </a:t>
            </a:r>
            <a:r>
              <a:rPr lang="en-US" altLang="ja-JP" sz="1200" baseline="0" dirty="0" err="1">
                <a:latin typeface="+mj-lt"/>
                <a:ea typeface="+mn-ea"/>
              </a:rPr>
              <a:t>Shigaku</a:t>
            </a:r>
            <a:r>
              <a:rPr lang="en-US" altLang="ja-JP" sz="1200" baseline="0" dirty="0">
                <a:latin typeface="+mj-lt"/>
                <a:ea typeface="+mn-ea"/>
              </a:rPr>
              <a:t>, M.D. &amp; Ph.D.</a:t>
            </a:r>
            <a:endParaRPr lang="ja-JP" altLang="ja-JP" sz="1200" baseline="0" dirty="0">
              <a:latin typeface="+mj-lt"/>
              <a:ea typeface="+mn-ea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23B0D26C-EB2A-F9C9-6056-4CF4C0263C21}"/>
              </a:ext>
            </a:extLst>
          </p:cNvPr>
          <p:cNvSpPr/>
          <p:nvPr/>
        </p:nvSpPr>
        <p:spPr>
          <a:xfrm>
            <a:off x="5179491" y="1918676"/>
            <a:ext cx="2117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aseline="0" dirty="0">
                <a:latin typeface="+mj-lt"/>
                <a:ea typeface="+mn-ea"/>
              </a:rPr>
              <a:t>TERUI Tadashi, M.D. &amp; Ph.D.</a:t>
            </a:r>
            <a:endParaRPr lang="ja-JP" altLang="ja-JP" sz="1200" baseline="0" dirty="0">
              <a:latin typeface="+mj-lt"/>
              <a:ea typeface="+mn-ea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6DC15634-1BFE-B06A-66C0-AA048F491463}"/>
              </a:ext>
            </a:extLst>
          </p:cNvPr>
          <p:cNvSpPr/>
          <p:nvPr/>
        </p:nvSpPr>
        <p:spPr>
          <a:xfrm>
            <a:off x="6534864" y="4098986"/>
            <a:ext cx="25079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aseline="0" dirty="0">
                <a:latin typeface="+mj-lt"/>
                <a:ea typeface="+mn-ea"/>
              </a:rPr>
              <a:t>YAMANAKA Keiichi, M.D. &amp; Ph.D.</a:t>
            </a:r>
            <a:endParaRPr lang="ja-JP" altLang="ja-JP" sz="1200" baseline="0" dirty="0">
              <a:latin typeface="+mj-lt"/>
              <a:ea typeface="+mn-ea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115129C-534F-675D-53F9-CB8CE94277D9}"/>
              </a:ext>
            </a:extLst>
          </p:cNvPr>
          <p:cNvSpPr/>
          <p:nvPr/>
        </p:nvSpPr>
        <p:spPr>
          <a:xfrm>
            <a:off x="21529" y="6355038"/>
            <a:ext cx="25449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aseline="0" dirty="0">
                <a:latin typeface="+mj-lt"/>
                <a:ea typeface="+mn-ea"/>
              </a:rPr>
              <a:t>IMAFUKU Shinichi, M.D. &amp; Ph.D.</a:t>
            </a:r>
            <a:endParaRPr lang="ja-JP" altLang="ja-JP" sz="1200" baseline="0" dirty="0">
              <a:latin typeface="+mj-lt"/>
              <a:ea typeface="+mn-ea"/>
            </a:endParaRPr>
          </a:p>
        </p:txBody>
      </p:sp>
      <p:pic>
        <p:nvPicPr>
          <p:cNvPr id="5122" name="Picture 2" descr="page1image2127476432">
            <a:extLst>
              <a:ext uri="{FF2B5EF4-FFF2-40B4-BE49-F238E27FC236}">
                <a16:creationId xmlns:a16="http://schemas.microsoft.com/office/drawing/2014/main" id="{2362EA22-81DB-D1E3-1278-84D8CBB0E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229" y="4563534"/>
            <a:ext cx="1295400" cy="177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7A0691A-86AA-15AD-0364-9DD404CFF29F}"/>
              </a:ext>
            </a:extLst>
          </p:cNvPr>
          <p:cNvSpPr txBox="1"/>
          <p:nvPr/>
        </p:nvSpPr>
        <p:spPr>
          <a:xfrm>
            <a:off x="4977846" y="6598504"/>
            <a:ext cx="23654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j-lt"/>
              </a:rPr>
              <a:t>ASAHINA Akihiko, M.D. &amp; Ph.D</a:t>
            </a:r>
            <a:r>
              <a:rPr lang="en-US" altLang="ja-JP" dirty="0">
                <a:latin typeface="+mj-lt"/>
              </a:rPr>
              <a:t>.</a:t>
            </a:r>
            <a:endParaRPr kumimoji="1" lang="ja-JP" altLang="en-US" dirty="0">
              <a:latin typeface="+mj-lt"/>
            </a:endParaRPr>
          </a:p>
        </p:txBody>
      </p:sp>
      <p:pic>
        <p:nvPicPr>
          <p:cNvPr id="5123" name="Picture 3" descr="page1image2157244032">
            <a:extLst>
              <a:ext uri="{FF2B5EF4-FFF2-40B4-BE49-F238E27FC236}">
                <a16:creationId xmlns:a16="http://schemas.microsoft.com/office/drawing/2014/main" id="{2EBECF7C-877C-4908-BEB6-DA394616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325" y="2481102"/>
            <a:ext cx="1248498" cy="164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FFFBDE4-80E5-BA9A-1861-82D3DDDAAB19}"/>
              </a:ext>
            </a:extLst>
          </p:cNvPr>
          <p:cNvSpPr txBox="1"/>
          <p:nvPr/>
        </p:nvSpPr>
        <p:spPr>
          <a:xfrm>
            <a:off x="4891113" y="4396257"/>
            <a:ext cx="2507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j-lt"/>
              </a:rPr>
              <a:t>KANEKURA </a:t>
            </a:r>
            <a:r>
              <a:rPr kumimoji="1" lang="en-US" altLang="ja-JP" dirty="0" err="1">
                <a:latin typeface="+mj-lt"/>
              </a:rPr>
              <a:t>Takuro</a:t>
            </a:r>
            <a:r>
              <a:rPr kumimoji="1" lang="en-US" altLang="ja-JP" dirty="0">
                <a:latin typeface="+mj-lt"/>
              </a:rPr>
              <a:t>, M.D. &amp; Ph.D.</a:t>
            </a:r>
            <a:endParaRPr kumimoji="1" lang="ja-JP" altLang="en-US" dirty="0">
              <a:latin typeface="+mj-lt"/>
            </a:endParaRPr>
          </a:p>
        </p:txBody>
      </p:sp>
      <p:pic>
        <p:nvPicPr>
          <p:cNvPr id="5124" name="Picture 4" descr="page1image2128166448">
            <a:extLst>
              <a:ext uri="{FF2B5EF4-FFF2-40B4-BE49-F238E27FC236}">
                <a16:creationId xmlns:a16="http://schemas.microsoft.com/office/drawing/2014/main" id="{445E2978-5272-28BA-7EA7-06FBE6844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880" y="4487973"/>
            <a:ext cx="1358900" cy="192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D7A1EA2-8646-3E7D-244B-9D2F901E91C7}"/>
              </a:ext>
            </a:extLst>
          </p:cNvPr>
          <p:cNvSpPr txBox="1"/>
          <p:nvPr/>
        </p:nvSpPr>
        <p:spPr>
          <a:xfrm>
            <a:off x="1448615" y="6598504"/>
            <a:ext cx="2358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j-lt"/>
              </a:rPr>
              <a:t>KOMINE Mayumi, M.D. &amp; Ph.D.</a:t>
            </a:r>
            <a:endParaRPr kumimoji="1" lang="ja-JP" altLang="en-US">
              <a:latin typeface="+mj-lt"/>
            </a:endParaRPr>
          </a:p>
        </p:txBody>
      </p:sp>
      <p:pic>
        <p:nvPicPr>
          <p:cNvPr id="5125" name="Picture 5" descr="page1image2241897152">
            <a:extLst>
              <a:ext uri="{FF2B5EF4-FFF2-40B4-BE49-F238E27FC236}">
                <a16:creationId xmlns:a16="http://schemas.microsoft.com/office/drawing/2014/main" id="{85EEC016-2985-E94C-0435-B476A2FF4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43" y="4535447"/>
            <a:ext cx="1204165" cy="185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DE49655-BB0E-57BD-D174-64A3AD4226BE}"/>
              </a:ext>
            </a:extLst>
          </p:cNvPr>
          <p:cNvSpPr txBox="1"/>
          <p:nvPr/>
        </p:nvSpPr>
        <p:spPr>
          <a:xfrm>
            <a:off x="3271234" y="6436555"/>
            <a:ext cx="2262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j-lt"/>
              </a:rPr>
              <a:t>SAEKI </a:t>
            </a:r>
            <a:r>
              <a:rPr kumimoji="1" lang="en-US" altLang="ja-JP" dirty="0" err="1">
                <a:latin typeface="+mj-lt"/>
              </a:rPr>
              <a:t>Hidehisa</a:t>
            </a:r>
            <a:r>
              <a:rPr kumimoji="1" lang="en-US" altLang="ja-JP" dirty="0">
                <a:latin typeface="+mj-lt"/>
              </a:rPr>
              <a:t>, M.D. &amp; Ph.D.</a:t>
            </a:r>
            <a:endParaRPr kumimoji="1" lang="ja-JP" altLang="en-US">
              <a:latin typeface="+mj-lt"/>
            </a:endParaRPr>
          </a:p>
        </p:txBody>
      </p:sp>
      <p:pic>
        <p:nvPicPr>
          <p:cNvPr id="5126" name="Picture 6" descr="page1image2128261744">
            <a:extLst>
              <a:ext uri="{FF2B5EF4-FFF2-40B4-BE49-F238E27FC236}">
                <a16:creationId xmlns:a16="http://schemas.microsoft.com/office/drawing/2014/main" id="{0B17B2E6-3E59-F384-5BD0-2790B2A9B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609" y="4548790"/>
            <a:ext cx="1335974" cy="185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E9CC73B8-3C8B-83B2-1167-E80408CA0E74}"/>
              </a:ext>
            </a:extLst>
          </p:cNvPr>
          <p:cNvSpPr txBox="1"/>
          <p:nvPr/>
        </p:nvSpPr>
        <p:spPr>
          <a:xfrm>
            <a:off x="6824961" y="6422891"/>
            <a:ext cx="1973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j-lt"/>
              </a:rPr>
              <a:t>TADA Yayoi, M.D. &amp; Ph.D.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3D4488CB-6AF2-F26A-0BF1-9C9251E07233}"/>
              </a:ext>
            </a:extLst>
          </p:cNvPr>
          <p:cNvSpPr/>
          <p:nvPr/>
        </p:nvSpPr>
        <p:spPr>
          <a:xfrm>
            <a:off x="153237" y="1085270"/>
            <a:ext cx="20329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dirty="0">
                <a:solidFill>
                  <a:srgbClr val="FF0000"/>
                </a:solidFill>
              </a:rPr>
              <a:t>The Directors</a:t>
            </a:r>
          </a:p>
          <a:p>
            <a:r>
              <a:rPr lang="ja-JP" altLang="en-US" sz="3600" dirty="0">
                <a:solidFill>
                  <a:srgbClr val="FF0000"/>
                </a:solidFill>
              </a:rPr>
              <a:t>（</a:t>
            </a:r>
            <a:r>
              <a:rPr lang="en-US" altLang="ja-JP" sz="3600" dirty="0">
                <a:solidFill>
                  <a:srgbClr val="FF0000"/>
                </a:solidFill>
              </a:rPr>
              <a:t>Japan</a:t>
            </a:r>
            <a:r>
              <a:rPr lang="ja-JP" altLang="en-US" sz="3600" dirty="0">
                <a:solidFill>
                  <a:srgbClr val="FF0000"/>
                </a:solidFill>
              </a:rPr>
              <a:t>）</a:t>
            </a:r>
            <a:endParaRPr lang="ja-JP" altLang="ja-JP" sz="3600" dirty="0">
              <a:solidFill>
                <a:srgbClr val="FF0000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76433F0-08F3-377A-CA0B-EFCE1FE729FC}"/>
              </a:ext>
            </a:extLst>
          </p:cNvPr>
          <p:cNvSpPr txBox="1"/>
          <p:nvPr/>
        </p:nvSpPr>
        <p:spPr>
          <a:xfrm>
            <a:off x="995470" y="188640"/>
            <a:ext cx="1632314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3600" baseline="0" dirty="0">
                <a:solidFill>
                  <a:srgbClr val="FF0000"/>
                </a:solidFill>
              </a:rPr>
              <a:t> 2022</a:t>
            </a:r>
            <a:endParaRPr kumimoji="1" lang="ja-JP" altLang="en-US" sz="3600" baseline="0" dirty="0">
              <a:solidFill>
                <a:srgbClr val="FF0000"/>
              </a:solidFill>
            </a:endParaRPr>
          </a:p>
        </p:txBody>
      </p:sp>
      <p:pic>
        <p:nvPicPr>
          <p:cNvPr id="48" name="図 47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4D9E9EE7-D825-FC92-0A7E-B59F77718374}"/>
              </a:ext>
            </a:extLst>
          </p:cNvPr>
          <p:cNvPicPr/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8713" y="104246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9" name="フレーム 48">
            <a:extLst>
              <a:ext uri="{FF2B5EF4-FFF2-40B4-BE49-F238E27FC236}">
                <a16:creationId xmlns:a16="http://schemas.microsoft.com/office/drawing/2014/main" id="{4BBAEB76-4254-21D6-6814-AAED8B228E36}"/>
              </a:ext>
            </a:extLst>
          </p:cNvPr>
          <p:cNvSpPr/>
          <p:nvPr/>
        </p:nvSpPr>
        <p:spPr bwMode="auto">
          <a:xfrm>
            <a:off x="1213672" y="246552"/>
            <a:ext cx="1309851" cy="592517"/>
          </a:xfrm>
          <a:prstGeom prst="frame">
            <a:avLst>
              <a:gd name="adj1" fmla="val 6327"/>
            </a:avLst>
          </a:prstGeom>
          <a:solidFill>
            <a:srgbClr val="FD6CE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pic>
        <p:nvPicPr>
          <p:cNvPr id="50" name="図 49" descr="_DSC0090.JPG">
            <a:extLst>
              <a:ext uri="{FF2B5EF4-FFF2-40B4-BE49-F238E27FC236}">
                <a16:creationId xmlns:a16="http://schemas.microsoft.com/office/drawing/2014/main" id="{0F94E124-7053-30CE-8155-1FF6DA5FC2E0}"/>
              </a:ext>
            </a:extLst>
          </p:cNvPr>
          <p:cNvPicPr/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460" y="4627393"/>
            <a:ext cx="1153858" cy="1727645"/>
          </a:xfrm>
          <a:prstGeom prst="ellipse">
            <a:avLst/>
          </a:prstGeom>
        </p:spPr>
      </p:pic>
      <p:pic>
        <p:nvPicPr>
          <p:cNvPr id="2" name="図 1" descr="images.png">
            <a:extLst>
              <a:ext uri="{FF2B5EF4-FFF2-40B4-BE49-F238E27FC236}">
                <a16:creationId xmlns:a16="http://schemas.microsoft.com/office/drawing/2014/main" id="{B5D28957-14A3-3A6B-4441-8311DD3D00FF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214" y="1278931"/>
            <a:ext cx="957312" cy="665492"/>
          </a:xfrm>
          <a:prstGeom prst="rect">
            <a:avLst/>
          </a:prstGeom>
          <a:ln>
            <a:noFill/>
          </a:ln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B3A0875-BE0D-63DF-E09F-D550EB32929C}"/>
              </a:ext>
            </a:extLst>
          </p:cNvPr>
          <p:cNvSpPr/>
          <p:nvPr/>
        </p:nvSpPr>
        <p:spPr>
          <a:xfrm>
            <a:off x="250515" y="4105174"/>
            <a:ext cx="24168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aseline="0" dirty="0">
                <a:latin typeface="+mj-lt"/>
                <a:ea typeface="+mn-ea"/>
              </a:rPr>
              <a:t>AMANO Masahiro, M.D. &amp; Ph.D.</a:t>
            </a:r>
            <a:endParaRPr lang="ja-JP" altLang="ja-JP" sz="1200" baseline="0" dirty="0">
              <a:latin typeface="+mj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2291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59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 descr="20190704 HP表紙・asp_website_0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9968"/>
            <a:ext cx="93825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238545" y="5580528"/>
            <a:ext cx="46458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ja-JP" sz="3200" i="1" baseline="0" dirty="0">
                <a:solidFill>
                  <a:srgbClr val="FF0000"/>
                </a:solidFill>
                <a:latin typeface="+mn-ea"/>
                <a:ea typeface="+mn-ea"/>
              </a:rPr>
              <a:t>URL</a:t>
            </a:r>
            <a:r>
              <a:rPr lang="ja-JP" altLang="en-US" sz="3200" i="1" baseline="0" dirty="0">
                <a:solidFill>
                  <a:srgbClr val="FF0000"/>
                </a:solidFill>
                <a:latin typeface="+mn-ea"/>
                <a:ea typeface="+mn-ea"/>
              </a:rPr>
              <a:t>   </a:t>
            </a:r>
            <a:r>
              <a:rPr lang="de-DE" altLang="ja-JP" sz="3200" i="1" baseline="0" dirty="0">
                <a:solidFill>
                  <a:srgbClr val="0000FF"/>
                </a:solidFill>
                <a:latin typeface="+mn-ea"/>
                <a:ea typeface="+mn-ea"/>
                <a:hlinkClick r:id="rId3"/>
              </a:rPr>
              <a:t>http://asp.umin.jp/</a:t>
            </a:r>
            <a:r>
              <a:rPr lang="ja-JP" altLang="de-DE" sz="3200" i="1" baseline="0" dirty="0">
                <a:solidFill>
                  <a:srgbClr val="FF0000"/>
                </a:solidFill>
                <a:latin typeface="+mn-ea"/>
                <a:ea typeface="+mn-ea"/>
                <a:hlinkClick r:id="rId3"/>
              </a:rPr>
              <a:t>　</a:t>
            </a:r>
            <a:endParaRPr kumimoji="1" lang="ja-JP" altLang="en-US" sz="3200" i="1" baseline="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pic>
        <p:nvPicPr>
          <p:cNvPr id="3" name="図 2" descr="敷物 が含まれている画像&#10;&#10;自動的に生成された説明">
            <a:extLst>
              <a:ext uri="{FF2B5EF4-FFF2-40B4-BE49-F238E27FC236}">
                <a16:creationId xmlns:a16="http://schemas.microsoft.com/office/drawing/2014/main" id="{41963BE6-CF2C-2748-B4D6-EF1D3B48BF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01" y="5676441"/>
            <a:ext cx="826790" cy="768086"/>
          </a:xfrm>
          <a:prstGeom prst="rect">
            <a:avLst/>
          </a:prstGeom>
        </p:spPr>
      </p:pic>
      <p:sp>
        <p:nvSpPr>
          <p:cNvPr id="2" name="縦巻き 1">
            <a:extLst>
              <a:ext uri="{FF2B5EF4-FFF2-40B4-BE49-F238E27FC236}">
                <a16:creationId xmlns:a16="http://schemas.microsoft.com/office/drawing/2014/main" id="{1481D4DF-3C3F-29C3-F2B5-911C8C9D3CB4}"/>
              </a:ext>
            </a:extLst>
          </p:cNvPr>
          <p:cNvSpPr/>
          <p:nvPr/>
        </p:nvSpPr>
        <p:spPr bwMode="auto">
          <a:xfrm rot="10800000">
            <a:off x="1504591" y="797516"/>
            <a:ext cx="7272808" cy="4832326"/>
          </a:xfrm>
          <a:prstGeom prst="verticalScroll">
            <a:avLst>
              <a:gd name="adj" fmla="val 6395"/>
            </a:avLst>
          </a:prstGeom>
          <a:solidFill>
            <a:schemeClr val="accent1">
              <a:alpha val="88000"/>
            </a:schemeClr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9D4487B-8EED-C2A7-BAFE-BE83316E0B5B}"/>
              </a:ext>
            </a:extLst>
          </p:cNvPr>
          <p:cNvSpPr txBox="1"/>
          <p:nvPr/>
        </p:nvSpPr>
        <p:spPr>
          <a:xfrm>
            <a:off x="2054449" y="357563"/>
            <a:ext cx="6778244" cy="493468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800" b="1" dirty="0">
                <a:solidFill>
                  <a:srgbClr val="000000"/>
                </a:solidFill>
                <a:effectLst/>
                <a:latin typeface="+mj-lt"/>
                <a:ea typeface="ＭＳ Ｐ明朝" panose="02020600040205080304" pitchFamily="18" charset="-128"/>
                <a:cs typeface="ＭＳ Ｐゴシック" panose="020B0600070205080204" pitchFamily="34" charset="-128"/>
              </a:rPr>
              <a:t>      </a:t>
            </a:r>
            <a:r>
              <a:rPr lang="ja-JP" altLang="ja-JP" sz="3200" b="1" baseline="0" dirty="0">
                <a:solidFill>
                  <a:schemeClr val="bg1"/>
                </a:solidFill>
                <a:effectLst/>
                <a:latin typeface="+mj-lt"/>
                <a:ea typeface="ＭＳ Ｐ明朝" panose="02020600040205080304" pitchFamily="18" charset="-128"/>
                <a:cs typeface="ＭＳ Ｐゴシック" panose="020B0600070205080204" pitchFamily="34" charset="-128"/>
              </a:rPr>
              <a:t>＜</a:t>
            </a:r>
            <a:r>
              <a:rPr lang="en-US" altLang="ja-JP" sz="3200" b="1" baseline="0" dirty="0">
                <a:solidFill>
                  <a:schemeClr val="bg1"/>
                </a:solidFill>
                <a:effectLst/>
                <a:latin typeface="+mj-lt"/>
                <a:ea typeface="ＭＳ Ｐ明朝" panose="02020600040205080304" pitchFamily="18" charset="-128"/>
                <a:cs typeface="ＭＳ Ｐゴシック" panose="020B0600070205080204" pitchFamily="34" charset="-128"/>
              </a:rPr>
              <a:t>Home Page </a:t>
            </a:r>
            <a:r>
              <a:rPr lang="en-US" altLang="ja-JP" sz="3200" b="1" baseline="0" dirty="0">
                <a:solidFill>
                  <a:schemeClr val="bg1"/>
                </a:solidFill>
                <a:latin typeface="+mj-lt"/>
                <a:ea typeface="ＭＳ Ｐ明朝" panose="02020600040205080304" pitchFamily="18" charset="-128"/>
                <a:cs typeface="ＭＳ Ｐゴシック" panose="020B0600070205080204" pitchFamily="34" charset="-128"/>
              </a:rPr>
              <a:t> &amp; </a:t>
            </a:r>
            <a:r>
              <a:rPr lang="en-US" altLang="ja-JP" sz="3200" b="1" baseline="0" dirty="0">
                <a:solidFill>
                  <a:schemeClr val="bg1"/>
                </a:solidFill>
                <a:effectLst/>
                <a:latin typeface="+mj-lt"/>
                <a:ea typeface="ＭＳ Ｐ明朝" panose="02020600040205080304" pitchFamily="18" charset="-128"/>
                <a:cs typeface="ＭＳ Ｐゴシック" panose="020B0600070205080204" pitchFamily="34" charset="-128"/>
              </a:rPr>
              <a:t>Version Up</a:t>
            </a:r>
            <a:r>
              <a:rPr lang="ja-JP" altLang="ja-JP" sz="3200" b="1" baseline="0" dirty="0">
                <a:solidFill>
                  <a:schemeClr val="bg1"/>
                </a:solidFill>
                <a:effectLst/>
                <a:latin typeface="+mj-lt"/>
                <a:ea typeface="ＭＳ Ｐ明朝" panose="02020600040205080304" pitchFamily="18" charset="-128"/>
                <a:cs typeface="ＭＳ Ｐゴシック" panose="020B0600070205080204" pitchFamily="34" charset="-128"/>
              </a:rPr>
              <a:t>＞</a:t>
            </a:r>
            <a:endParaRPr lang="ja-JP" altLang="ja-JP" sz="2800" baseline="0" dirty="0">
              <a:solidFill>
                <a:schemeClr val="bg1"/>
              </a:solidFill>
              <a:effectLst/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28600">
              <a:lnSpc>
                <a:spcPct val="150000"/>
              </a:lnSpc>
            </a:pPr>
            <a:r>
              <a:rPr lang="en-US" altLang="ja-JP" baseline="0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Aug</a:t>
            </a:r>
            <a:r>
              <a:rPr lang="en-US" altLang="ja-JP" baseline="0" dirty="0">
                <a:solidFill>
                  <a:srgbClr val="FF0000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.</a:t>
            </a:r>
            <a:r>
              <a:rPr lang="ja-JP" altLang="en-US" baseline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ja-JP" baseline="0" dirty="0">
                <a:solidFill>
                  <a:srgbClr val="FF0000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01, 2019</a:t>
            </a:r>
            <a:r>
              <a:rPr lang="ja-JP" altLang="ja-JP" baseline="0" dirty="0">
                <a:solidFill>
                  <a:srgbClr val="FF0000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　</a:t>
            </a:r>
            <a:r>
              <a:rPr lang="ja-JP" altLang="ja-JP" baseline="0" dirty="0">
                <a:solidFill>
                  <a:srgbClr val="FF0000"/>
                </a:solidFill>
                <a:effectLst/>
                <a:latin typeface="+mj-lt"/>
                <a:ea typeface="-apple-system-font"/>
                <a:cs typeface="ＭＳ Ｐゴシック" panose="020B0600070205080204" pitchFamily="34" charset="-128"/>
              </a:rPr>
              <a:t> </a:t>
            </a:r>
            <a:r>
              <a:rPr lang="en-US" altLang="ja-JP" baseline="0" dirty="0">
                <a:solidFill>
                  <a:srgbClr val="FF0000"/>
                </a:solidFill>
                <a:effectLst/>
                <a:latin typeface="+mj-lt"/>
                <a:ea typeface="-apple-system-font"/>
                <a:cs typeface="ＭＳ Ｐゴシック" panose="020B0600070205080204" pitchFamily="34" charset="-128"/>
              </a:rPr>
              <a:t> Website was </a:t>
            </a:r>
            <a:r>
              <a:rPr lang="en-US" altLang="ja-JP" baseline="0" dirty="0">
                <a:solidFill>
                  <a:srgbClr val="FF0000"/>
                </a:solidFill>
                <a:latin typeface="+mj-lt"/>
                <a:ea typeface="-apple-system-font"/>
                <a:cs typeface="ＭＳ Ｐゴシック" panose="020B0600070205080204" pitchFamily="34" charset="-128"/>
              </a:rPr>
              <a:t>opened </a:t>
            </a:r>
            <a:r>
              <a:rPr lang="en-US" altLang="ja-JP" baseline="0" dirty="0">
                <a:solidFill>
                  <a:srgbClr val="FF0000"/>
                </a:solidFill>
                <a:effectLst/>
                <a:latin typeface="+mj-lt"/>
                <a:ea typeface="-apple-system-font"/>
                <a:cs typeface="ＭＳ Ｐゴシック" panose="020B0600070205080204" pitchFamily="34" charset="-128"/>
              </a:rPr>
              <a:t>  (</a:t>
            </a:r>
            <a:r>
              <a:rPr lang="en-US" altLang="ja-JP" baseline="0" dirty="0">
                <a:solidFill>
                  <a:srgbClr val="FF0000"/>
                </a:solidFill>
                <a:latin typeface="+mj-lt"/>
                <a:ea typeface="-apple-system-font"/>
                <a:cs typeface="ＭＳ Ｐゴシック" panose="020B0600070205080204" pitchFamily="34" charset="-128"/>
              </a:rPr>
              <a:t>The 1st</a:t>
            </a:r>
            <a:r>
              <a:rPr lang="en-US" altLang="ja-JP" dirty="0">
                <a:solidFill>
                  <a:srgbClr val="FF0000"/>
                </a:solidFill>
                <a:latin typeface="+mj-lt"/>
                <a:ea typeface="-apple-system-font"/>
                <a:cs typeface="ＭＳ Ｐゴシック" panose="020B0600070205080204" pitchFamily="34" charset="-128"/>
              </a:rPr>
              <a:t>  </a:t>
            </a:r>
            <a:r>
              <a:rPr lang="en-US" altLang="ja-JP" baseline="0" dirty="0">
                <a:solidFill>
                  <a:srgbClr val="FF0000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version)</a:t>
            </a:r>
          </a:p>
          <a:p>
            <a:pPr marL="228600">
              <a:lnSpc>
                <a:spcPct val="150000"/>
              </a:lnSpc>
            </a:pPr>
            <a:r>
              <a:rPr lang="en-US" altLang="ja-JP" baseline="0" dirty="0">
                <a:solidFill>
                  <a:srgbClr val="FFFF00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Apr.   </a:t>
            </a:r>
            <a:r>
              <a:rPr lang="en-US" altLang="ja-JP" baseline="0" dirty="0">
                <a:solidFill>
                  <a:srgbClr val="FFFF00"/>
                </a:solidFill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01</a:t>
            </a:r>
            <a:r>
              <a:rPr lang="en-US" altLang="ja-JP" baseline="0" dirty="0">
                <a:solidFill>
                  <a:srgbClr val="FFFF00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2020    Website was revised    (The 2</a:t>
            </a:r>
            <a:r>
              <a:rPr lang="en-US" altLang="ja-JP" dirty="0">
                <a:solidFill>
                  <a:srgbClr val="FFFF00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nd</a:t>
            </a:r>
            <a:r>
              <a:rPr lang="en-US" altLang="ja-JP" baseline="0" dirty="0">
                <a:solidFill>
                  <a:srgbClr val="FFFF00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version)</a:t>
            </a:r>
          </a:p>
          <a:p>
            <a:pPr marL="228600">
              <a:lnSpc>
                <a:spcPct val="150000"/>
              </a:lnSpc>
            </a:pPr>
            <a:r>
              <a:rPr lang="en-US" altLang="ja-JP" baseline="0" dirty="0">
                <a:solidFill>
                  <a:srgbClr val="FFFF00"/>
                </a:solidFill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Aug.  01, 2020    Website was revised    (The 3</a:t>
            </a:r>
            <a:r>
              <a:rPr lang="en-US" altLang="ja-JP" dirty="0">
                <a:solidFill>
                  <a:srgbClr val="FFFF00"/>
                </a:solidFill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rd</a:t>
            </a:r>
            <a:r>
              <a:rPr lang="en-US" altLang="ja-JP" baseline="0" dirty="0">
                <a:solidFill>
                  <a:srgbClr val="FFFF00"/>
                </a:solidFill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version)</a:t>
            </a:r>
            <a:br>
              <a:rPr lang="en-US" altLang="ja-JP" baseline="0" dirty="0">
                <a:solidFill>
                  <a:srgbClr val="FFFF00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ja-JP" baseline="0" dirty="0">
                <a:solidFill>
                  <a:srgbClr val="1B1B1B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Jan.</a:t>
            </a:r>
            <a:r>
              <a:rPr lang="ja-JP" altLang="en-US" baseline="0" dirty="0">
                <a:solidFill>
                  <a:srgbClr val="1B1B1B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ja-JP" baseline="0" dirty="0">
                <a:solidFill>
                  <a:srgbClr val="1B1B1B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01, 2021</a:t>
            </a:r>
            <a:r>
              <a:rPr lang="ja-JP" altLang="ja-JP" baseline="0" dirty="0">
                <a:solidFill>
                  <a:srgbClr val="1B1B1B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　</a:t>
            </a:r>
            <a:r>
              <a:rPr lang="ja-JP" altLang="ja-JP" baseline="0" dirty="0">
                <a:solidFill>
                  <a:srgbClr val="1B1B1B"/>
                </a:solidFill>
                <a:ea typeface="-apple-system-font"/>
                <a:cs typeface="ＭＳ Ｐゴシック" panose="020B0600070205080204" pitchFamily="34" charset="-128"/>
              </a:rPr>
              <a:t> </a:t>
            </a:r>
            <a:r>
              <a:rPr lang="en-US" altLang="ja-JP" baseline="0" dirty="0">
                <a:solidFill>
                  <a:srgbClr val="1B1B1B"/>
                </a:solidFill>
                <a:ea typeface="-apple-system-font"/>
                <a:cs typeface="ＭＳ Ｐゴシック" panose="020B0600070205080204" pitchFamily="34" charset="-128"/>
              </a:rPr>
              <a:t> Website was revised   (The 4</a:t>
            </a:r>
            <a:r>
              <a:rPr lang="en-US" altLang="ja-JP" dirty="0">
                <a:solidFill>
                  <a:srgbClr val="1B1B1B"/>
                </a:solidFill>
                <a:ea typeface="-apple-system-font"/>
                <a:cs typeface="ＭＳ Ｐゴシック" panose="020B0600070205080204" pitchFamily="34" charset="-128"/>
              </a:rPr>
              <a:t>th  </a:t>
            </a:r>
            <a:r>
              <a:rPr lang="en-US" altLang="ja-JP" baseline="0" dirty="0">
                <a:solidFill>
                  <a:srgbClr val="1B1B1B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version)</a:t>
            </a:r>
            <a:br>
              <a:rPr lang="en-US" altLang="ja-JP" baseline="0" dirty="0">
                <a:solidFill>
                  <a:srgbClr val="1B1B1B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ja-JP" baseline="0" dirty="0">
                <a:solidFill>
                  <a:srgbClr val="1B1B1B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June 15, 2021</a:t>
            </a:r>
            <a:r>
              <a:rPr lang="ja-JP" altLang="ja-JP" baseline="0" dirty="0">
                <a:solidFill>
                  <a:srgbClr val="1B1B1B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　</a:t>
            </a:r>
            <a:r>
              <a:rPr lang="ja-JP" altLang="ja-JP" baseline="0" dirty="0">
                <a:solidFill>
                  <a:srgbClr val="1B1B1B"/>
                </a:solidFill>
                <a:effectLst/>
                <a:latin typeface="+mj-lt"/>
                <a:ea typeface="-apple-system-font"/>
                <a:cs typeface="ＭＳ Ｐゴシック" panose="020B0600070205080204" pitchFamily="34" charset="-128"/>
              </a:rPr>
              <a:t> </a:t>
            </a:r>
            <a:r>
              <a:rPr lang="en-US" altLang="ja-JP" baseline="0" dirty="0">
                <a:solidFill>
                  <a:srgbClr val="1B1B1B"/>
                </a:solidFill>
                <a:effectLst/>
                <a:latin typeface="+mj-lt"/>
                <a:ea typeface="-apple-system-font"/>
                <a:cs typeface="ＭＳ Ｐゴシック" panose="020B0600070205080204" pitchFamily="34" charset="-128"/>
              </a:rPr>
              <a:t>Website was revised    (The 5</a:t>
            </a:r>
            <a:r>
              <a:rPr lang="en-US" altLang="ja-JP" dirty="0">
                <a:solidFill>
                  <a:srgbClr val="1B1B1B"/>
                </a:solidFill>
                <a:effectLst/>
                <a:latin typeface="+mj-lt"/>
                <a:ea typeface="-apple-system-font"/>
                <a:cs typeface="ＭＳ Ｐゴシック" panose="020B0600070205080204" pitchFamily="34" charset="-128"/>
              </a:rPr>
              <a:t>th</a:t>
            </a:r>
            <a:r>
              <a:rPr lang="en-US" altLang="ja-JP" baseline="0" dirty="0">
                <a:solidFill>
                  <a:srgbClr val="1B1B1B"/>
                </a:solidFill>
                <a:effectLst/>
                <a:latin typeface="+mj-lt"/>
                <a:ea typeface="-apple-system-font"/>
                <a:cs typeface="ＭＳ Ｐゴシック" panose="020B0600070205080204" pitchFamily="34" charset="-128"/>
              </a:rPr>
              <a:t> version)</a:t>
            </a:r>
            <a:br>
              <a:rPr lang="en-US" altLang="ja-JP" baseline="0" dirty="0">
                <a:solidFill>
                  <a:srgbClr val="1B1B1B"/>
                </a:solidFill>
                <a:effectLst/>
                <a:latin typeface="+mj-lt"/>
                <a:ea typeface="-apple-system-font"/>
                <a:cs typeface="ＭＳ Ｐゴシック" panose="020B0600070205080204" pitchFamily="34" charset="-128"/>
              </a:rPr>
            </a:br>
            <a:r>
              <a:rPr lang="en-US" altLang="ja-JP" baseline="0" dirty="0">
                <a:solidFill>
                  <a:srgbClr val="1B1B1B"/>
                </a:solidFill>
                <a:effectLst/>
                <a:latin typeface="+mj-lt"/>
                <a:ea typeface="-apple-system-font"/>
                <a:cs typeface="ＭＳ Ｐゴシック" panose="020B0600070205080204" pitchFamily="34" charset="-128"/>
              </a:rPr>
              <a:t>Aug. 01, 2021</a:t>
            </a:r>
            <a:r>
              <a:rPr lang="ja-JP" altLang="ja-JP" baseline="0" dirty="0">
                <a:solidFill>
                  <a:srgbClr val="1B1B1B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　</a:t>
            </a:r>
            <a:r>
              <a:rPr lang="en-US" altLang="ja-JP" baseline="0" dirty="0">
                <a:solidFill>
                  <a:srgbClr val="1B1B1B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 </a:t>
            </a:r>
            <a:r>
              <a:rPr lang="en-US" altLang="ja-JP" baseline="0" dirty="0">
                <a:solidFill>
                  <a:srgbClr val="1B1B1B"/>
                </a:solidFill>
                <a:effectLst/>
                <a:latin typeface="+mj-lt"/>
                <a:ea typeface="-apple-system-font"/>
                <a:cs typeface="ＭＳ Ｐゴシック" panose="020B0600070205080204" pitchFamily="34" charset="-128"/>
              </a:rPr>
              <a:t>Website was revised   (The </a:t>
            </a:r>
            <a:r>
              <a:rPr lang="en-US" altLang="ja-JP" baseline="0" dirty="0">
                <a:solidFill>
                  <a:srgbClr val="1B1B1B"/>
                </a:solidFill>
                <a:latin typeface="+mj-lt"/>
                <a:ea typeface="-apple-system-font"/>
                <a:cs typeface="ＭＳ Ｐゴシック" panose="020B0600070205080204" pitchFamily="34" charset="-128"/>
              </a:rPr>
              <a:t>6</a:t>
            </a:r>
            <a:r>
              <a:rPr lang="en-US" altLang="ja-JP" dirty="0">
                <a:solidFill>
                  <a:srgbClr val="1B1B1B"/>
                </a:solidFill>
                <a:latin typeface="+mj-lt"/>
                <a:ea typeface="-apple-system-font"/>
                <a:cs typeface="ＭＳ Ｐゴシック" panose="020B0600070205080204" pitchFamily="34" charset="-128"/>
              </a:rPr>
              <a:t>th</a:t>
            </a:r>
            <a:r>
              <a:rPr lang="en-US" altLang="ja-JP" baseline="0" dirty="0">
                <a:solidFill>
                  <a:srgbClr val="1B1B1B"/>
                </a:solidFill>
                <a:latin typeface="+mj-lt"/>
                <a:ea typeface="-apple-system-font"/>
                <a:cs typeface="ＭＳ Ｐゴシック" panose="020B0600070205080204" pitchFamily="34" charset="-128"/>
              </a:rPr>
              <a:t> </a:t>
            </a:r>
            <a:r>
              <a:rPr lang="en-US" altLang="ja-JP" baseline="0" dirty="0">
                <a:solidFill>
                  <a:srgbClr val="1B1B1B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version)</a:t>
            </a:r>
            <a:br>
              <a:rPr lang="en-US" altLang="ja-JP" baseline="0" dirty="0">
                <a:solidFill>
                  <a:srgbClr val="1B1B1B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ja-JP" baseline="0" dirty="0">
                <a:solidFill>
                  <a:srgbClr val="1B1B1B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Dec. 20, 2021</a:t>
            </a:r>
            <a:r>
              <a:rPr lang="ja-JP" altLang="ja-JP" baseline="0" dirty="0">
                <a:solidFill>
                  <a:srgbClr val="1B1B1B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　</a:t>
            </a:r>
            <a:r>
              <a:rPr lang="ja-JP" altLang="ja-JP" baseline="0" dirty="0">
                <a:solidFill>
                  <a:srgbClr val="1B1B1B"/>
                </a:solidFill>
                <a:effectLst/>
                <a:latin typeface="+mj-lt"/>
                <a:ea typeface="-apple-system-font"/>
                <a:cs typeface="ＭＳ Ｐゴシック" panose="020B0600070205080204" pitchFamily="34" charset="-128"/>
              </a:rPr>
              <a:t> </a:t>
            </a:r>
            <a:r>
              <a:rPr lang="en-US" altLang="ja-JP" baseline="0" dirty="0">
                <a:solidFill>
                  <a:srgbClr val="1B1B1B"/>
                </a:solidFill>
                <a:effectLst/>
                <a:latin typeface="+mj-lt"/>
                <a:ea typeface="-apple-system-font"/>
                <a:cs typeface="ＭＳ Ｐゴシック" panose="020B0600070205080204" pitchFamily="34" charset="-128"/>
              </a:rPr>
              <a:t> Website was revised   </a:t>
            </a:r>
            <a:r>
              <a:rPr lang="en-US" altLang="ja-JP" baseline="0" dirty="0">
                <a:solidFill>
                  <a:srgbClr val="1B1B1B"/>
                </a:solidFill>
                <a:latin typeface="+mj-lt"/>
                <a:ea typeface="-apple-system-font"/>
                <a:cs typeface="ＭＳ Ｐゴシック" panose="020B0600070205080204" pitchFamily="34" charset="-128"/>
              </a:rPr>
              <a:t>(The 7</a:t>
            </a:r>
            <a:r>
              <a:rPr lang="en-US" altLang="ja-JP" dirty="0">
                <a:solidFill>
                  <a:srgbClr val="1B1B1B"/>
                </a:solidFill>
                <a:latin typeface="+mj-lt"/>
                <a:ea typeface="-apple-system-font"/>
                <a:cs typeface="ＭＳ Ｐゴシック" panose="020B0600070205080204" pitchFamily="34" charset="-128"/>
              </a:rPr>
              <a:t>th</a:t>
            </a:r>
            <a:r>
              <a:rPr lang="en-US" altLang="ja-JP" baseline="0" dirty="0">
                <a:solidFill>
                  <a:srgbClr val="1B1B1B"/>
                </a:solidFill>
                <a:latin typeface="+mj-lt"/>
                <a:ea typeface="-apple-system-font"/>
                <a:cs typeface="ＭＳ Ｐゴシック" panose="020B0600070205080204" pitchFamily="34" charset="-128"/>
              </a:rPr>
              <a:t> </a:t>
            </a:r>
            <a:r>
              <a:rPr lang="en-US" altLang="ja-JP" baseline="0" dirty="0">
                <a:solidFill>
                  <a:srgbClr val="1B1B1B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version)</a:t>
            </a:r>
            <a:br>
              <a:rPr lang="en-US" altLang="ja-JP" baseline="0" dirty="0">
                <a:solidFill>
                  <a:srgbClr val="1B1B1B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ja-JP" baseline="0" dirty="0">
                <a:solidFill>
                  <a:srgbClr val="0000FF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Mar. 14, 2022     Website was revised   (The 8</a:t>
            </a:r>
            <a:r>
              <a:rPr lang="en-US" altLang="ja-JP" sz="1100" baseline="0" dirty="0">
                <a:solidFill>
                  <a:srgbClr val="0000FF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th</a:t>
            </a:r>
            <a:r>
              <a:rPr lang="en-US" altLang="ja-JP" baseline="0" dirty="0">
                <a:solidFill>
                  <a:srgbClr val="0000FF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 version)</a:t>
            </a:r>
            <a:br>
              <a:rPr lang="en-US" altLang="ja-JP" baseline="0" dirty="0">
                <a:solidFill>
                  <a:srgbClr val="0000FF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ja-JP" baseline="0" dirty="0">
                <a:solidFill>
                  <a:srgbClr val="0000FF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May</a:t>
            </a:r>
            <a:r>
              <a:rPr lang="ja-JP" altLang="en-US" baseline="0" dirty="0">
                <a:solidFill>
                  <a:srgbClr val="0000FF"/>
                </a:solidFill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 </a:t>
            </a:r>
            <a:r>
              <a:rPr lang="en-US" altLang="ja-JP" baseline="0" dirty="0">
                <a:solidFill>
                  <a:srgbClr val="0000FF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31, 2022     Website was revised   (The 9</a:t>
            </a:r>
            <a:r>
              <a:rPr lang="en-US" altLang="ja-JP" sz="1100" baseline="0" dirty="0">
                <a:solidFill>
                  <a:srgbClr val="0000FF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th</a:t>
            </a:r>
            <a:r>
              <a:rPr lang="en-US" altLang="ja-JP" baseline="0" dirty="0">
                <a:solidFill>
                  <a:srgbClr val="0000FF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 version)</a:t>
            </a:r>
            <a:br>
              <a:rPr lang="en-US" altLang="ja-JP" baseline="0" dirty="0">
                <a:solidFill>
                  <a:srgbClr val="0000FF"/>
                </a:solidFill>
                <a:effectLst/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endParaRPr lang="ja-JP" altLang="ja-JP" sz="1600" baseline="0" dirty="0">
              <a:solidFill>
                <a:schemeClr val="bg1"/>
              </a:solidFill>
              <a:effectLst/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347B214-F42D-4F95-432E-7021F6BAB165}"/>
              </a:ext>
            </a:extLst>
          </p:cNvPr>
          <p:cNvSpPr/>
          <p:nvPr/>
        </p:nvSpPr>
        <p:spPr bwMode="auto">
          <a:xfrm>
            <a:off x="5580112" y="7102159"/>
            <a:ext cx="1702485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933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4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6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uiExpand="1" build="p" bldLvl="5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533C05B-FD98-56C3-4F88-53A41AF122D7}"/>
              </a:ext>
            </a:extLst>
          </p:cNvPr>
          <p:cNvSpPr txBox="1"/>
          <p:nvPr/>
        </p:nvSpPr>
        <p:spPr>
          <a:xfrm>
            <a:off x="759803" y="1120815"/>
            <a:ext cx="806239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" altLang="ja-JP" b="0" i="0" u="none" strike="noStrike" baseline="0" dirty="0">
              <a:solidFill>
                <a:srgbClr val="1B1B1B"/>
              </a:solidFill>
              <a:effectLst/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en" altLang="ja-JP" sz="2400" b="1" baseline="0" dirty="0">
                <a:solidFill>
                  <a:srgbClr val="1B1B1B"/>
                </a:solidFill>
                <a:highlight>
                  <a:srgbClr val="00FFFF"/>
                </a:highlight>
                <a:latin typeface="ＭＳ Ｐ明朝" panose="02020600040205080304" pitchFamily="18" charset="-128"/>
                <a:ea typeface="ＭＳ Ｐ明朝" panose="02020600040205080304" pitchFamily="18" charset="-128"/>
              </a:rPr>
              <a:t>The Results for the ASP Investigation in 2020 &amp; 2021</a:t>
            </a:r>
          </a:p>
          <a:p>
            <a:r>
              <a:rPr lang="en-US" altLang="ja-JP" baseline="0" dirty="0">
                <a:solidFill>
                  <a:srgbClr val="1B1B1B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                                                         </a:t>
            </a:r>
            <a:r>
              <a:rPr lang="ja-JP" altLang="en-US" baseline="0">
                <a:solidFill>
                  <a:srgbClr val="1B1B1B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＜</a:t>
            </a:r>
            <a:r>
              <a:rPr lang="en-US" altLang="ja-JP" baseline="0" dirty="0">
                <a:solidFill>
                  <a:srgbClr val="1B1B1B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in The Homepage of ASP</a:t>
            </a:r>
            <a:r>
              <a:rPr lang="ja-JP" altLang="en-US" baseline="0">
                <a:solidFill>
                  <a:srgbClr val="1B1B1B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＞</a:t>
            </a:r>
            <a:endParaRPr lang="en" altLang="ja-JP" baseline="0" dirty="0">
              <a:solidFill>
                <a:srgbClr val="1B1B1B"/>
              </a:solidFill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endParaRPr lang="en" altLang="ja-JP" sz="2400" b="1" baseline="0" dirty="0">
              <a:solidFill>
                <a:srgbClr val="1B1B1B"/>
              </a:solidFill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en" altLang="ja-JP" sz="2400" b="1" baseline="0" dirty="0">
                <a:solidFill>
                  <a:srgbClr val="1B1B1B"/>
                </a:solidFill>
                <a:highlight>
                  <a:srgbClr val="00FFFF"/>
                </a:highlight>
                <a:latin typeface="ＭＳ Ｐ明朝" panose="02020600040205080304" pitchFamily="18" charset="-128"/>
                <a:ea typeface="ＭＳ Ｐ明朝" panose="02020600040205080304" pitchFamily="18" charset="-128"/>
              </a:rPr>
              <a:t>The Special Project 2 : "Topics on Psoriasis in Asia"</a:t>
            </a:r>
          </a:p>
          <a:p>
            <a:pPr algn="l"/>
            <a:r>
              <a:rPr lang="en" altLang="ja-JP" i="0" u="none" strike="noStrike" baseline="0" dirty="0">
                <a:solidFill>
                  <a:srgbClr val="1B1B1B"/>
                </a:solidFill>
                <a:effectLst/>
                <a:latin typeface="ＭＳ Ｐ明朝" panose="02020600040205080304" pitchFamily="18" charset="-128"/>
                <a:ea typeface="ＭＳ Ｐ明朝" panose="02020600040205080304" pitchFamily="18" charset="-128"/>
              </a:rPr>
              <a:t>The 121st Annual Meeting of the Japanese Dermatological Association, </a:t>
            </a:r>
          </a:p>
          <a:p>
            <a:pPr algn="l"/>
            <a:r>
              <a:rPr lang="en" altLang="ja-JP" i="0" u="none" strike="noStrike" baseline="0" dirty="0">
                <a:solidFill>
                  <a:srgbClr val="1B1B1B"/>
                </a:solidFill>
                <a:effectLst/>
                <a:latin typeface="ＭＳ Ｐ明朝" panose="02020600040205080304" pitchFamily="18" charset="-128"/>
                <a:ea typeface="ＭＳ Ｐ明朝" panose="02020600040205080304" pitchFamily="18" charset="-128"/>
              </a:rPr>
              <a:t>Kyoto, Japan, June 4 (Sat), 2022</a:t>
            </a:r>
          </a:p>
          <a:p>
            <a:pPr algn="l"/>
            <a:endParaRPr lang="en" altLang="ja-JP" sz="2400" b="1" i="0" u="none" strike="noStrike" baseline="0" dirty="0">
              <a:solidFill>
                <a:srgbClr val="1B1B1B"/>
              </a:solidFill>
              <a:effectLst/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pPr algn="l"/>
            <a:r>
              <a:rPr lang="en" altLang="ja-JP" sz="2400" b="1" i="0" u="none" strike="noStrike" baseline="0" dirty="0">
                <a:solidFill>
                  <a:srgbClr val="1B1B1B"/>
                </a:solidFill>
                <a:effectLst/>
                <a:highlight>
                  <a:srgbClr val="00FFFF"/>
                </a:highlight>
                <a:latin typeface="ＭＳ Ｐ明朝" panose="02020600040205080304" pitchFamily="18" charset="-128"/>
                <a:ea typeface="ＭＳ Ｐ明朝" panose="02020600040205080304" pitchFamily="18" charset="-128"/>
              </a:rPr>
              <a:t>Epidemiological survey of psoriasis in the Asian Society for Psoriasis from 2020 to 2021</a:t>
            </a:r>
          </a:p>
          <a:p>
            <a:pPr algn="l"/>
            <a:r>
              <a:rPr lang="en" altLang="ja-JP" i="0" u="none" strike="noStrike" baseline="0" dirty="0">
                <a:solidFill>
                  <a:srgbClr val="1B1B1B"/>
                </a:solidFill>
                <a:effectLst/>
                <a:latin typeface="ＭＳ Ｐ明朝" panose="02020600040205080304" pitchFamily="18" charset="-128"/>
                <a:ea typeface="ＭＳ Ｐ明朝" panose="02020600040205080304" pitchFamily="18" charset="-128"/>
              </a:rPr>
              <a:t>The 12th Asian Dermatological Congress (ADC), </a:t>
            </a:r>
          </a:p>
          <a:p>
            <a:pPr algn="l"/>
            <a:r>
              <a:rPr lang="en" altLang="ja-JP" i="0" u="none" strike="noStrike" baseline="0" dirty="0">
                <a:solidFill>
                  <a:srgbClr val="1B1B1B"/>
                </a:solidFill>
                <a:effectLst/>
                <a:latin typeface="ＭＳ Ｐ明朝" panose="02020600040205080304" pitchFamily="18" charset="-128"/>
                <a:ea typeface="ＭＳ Ｐ明朝" panose="02020600040205080304" pitchFamily="18" charset="-128"/>
              </a:rPr>
              <a:t>Tokyo, Japan, August 4 (Fri)〜5 (Sat), 2022 </a:t>
            </a:r>
          </a:p>
          <a:p>
            <a:pPr algn="l"/>
            <a:endParaRPr lang="en" altLang="ja-JP" sz="2400" b="1" i="0" u="none" strike="noStrike" baseline="0" dirty="0">
              <a:solidFill>
                <a:srgbClr val="1B1B1B"/>
              </a:solidFill>
              <a:effectLst/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en" altLang="ja-JP" sz="2400" b="1" baseline="0" dirty="0">
                <a:solidFill>
                  <a:srgbClr val="1B1B1B"/>
                </a:solidFill>
                <a:highlight>
                  <a:srgbClr val="FBB0EB"/>
                </a:highlight>
                <a:latin typeface="ＭＳ Ｐ明朝" panose="02020600040205080304" pitchFamily="18" charset="-128"/>
                <a:ea typeface="ＭＳ Ｐ明朝" panose="02020600040205080304" pitchFamily="18" charset="-128"/>
              </a:rPr>
              <a:t>Psoriasis in Asia from the Project of the ASP 2020〜2022</a:t>
            </a:r>
            <a:endParaRPr lang="en" altLang="ja-JP" sz="2400" baseline="0" dirty="0">
              <a:solidFill>
                <a:srgbClr val="1B1B1B"/>
              </a:solidFill>
              <a:highlight>
                <a:srgbClr val="FBB0EB"/>
              </a:highlight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pPr algn="l"/>
            <a:r>
              <a:rPr lang="en" altLang="ja-JP" i="0" u="none" strike="noStrike" baseline="0" dirty="0">
                <a:solidFill>
                  <a:srgbClr val="1B1B1B"/>
                </a:solidFill>
                <a:effectLst/>
                <a:latin typeface="ＭＳ Ｐ明朝" panose="02020600040205080304" pitchFamily="18" charset="-128"/>
                <a:ea typeface="ＭＳ Ｐ明朝" panose="02020600040205080304" pitchFamily="18" charset="-128"/>
              </a:rPr>
              <a:t>The ASP Tokyo 2022, Tokyo, Japan, November 26 (Sat)〜27 (Sun), 2022 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DC14488-CA5B-86A5-5D9C-1819B7A2C77D}"/>
              </a:ext>
            </a:extLst>
          </p:cNvPr>
          <p:cNvSpPr txBox="1"/>
          <p:nvPr/>
        </p:nvSpPr>
        <p:spPr>
          <a:xfrm>
            <a:off x="1187624" y="259041"/>
            <a:ext cx="763457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altLang="ja-JP" sz="3200" b="1" i="0" u="none" strike="noStrike" baseline="0" dirty="0">
                <a:solidFill>
                  <a:srgbClr val="1B1B1B"/>
                </a:solidFill>
                <a:effectLst/>
                <a:highlight>
                  <a:srgbClr val="FFFF00"/>
                </a:highlight>
                <a:latin typeface="ＭＳ Ｐ明朝" panose="02020600040205080304" pitchFamily="18" charset="-128"/>
                <a:ea typeface="ＭＳ Ｐ明朝" panose="02020600040205080304" pitchFamily="18" charset="-128"/>
              </a:rPr>
              <a:t>Results of the Epidemiological Investigation</a:t>
            </a:r>
          </a:p>
          <a:p>
            <a:pPr algn="l"/>
            <a:r>
              <a:rPr lang="en" altLang="ja-JP" b="0" i="0" u="none" strike="noStrike" baseline="0" dirty="0">
                <a:solidFill>
                  <a:srgbClr val="1B1B1B"/>
                </a:solidFill>
                <a:effectLst/>
                <a:latin typeface="ＭＳ Ｐ明朝" panose="02020600040205080304" pitchFamily="18" charset="-128"/>
                <a:ea typeface="ＭＳ Ｐ明朝" panose="02020600040205080304" pitchFamily="18" charset="-128"/>
              </a:rPr>
              <a:t>               (approved by the Ethics Committee as of December 31, 2020) </a:t>
            </a:r>
          </a:p>
        </p:txBody>
      </p:sp>
      <p:pic>
        <p:nvPicPr>
          <p:cNvPr id="2" name="図 1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D1BE48DD-45A6-786F-9D3B-946E95452760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7193" y="207566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55472DC-9913-4BDA-EC6D-0D008418559D}"/>
              </a:ext>
            </a:extLst>
          </p:cNvPr>
          <p:cNvSpPr/>
          <p:nvPr/>
        </p:nvSpPr>
        <p:spPr bwMode="auto">
          <a:xfrm>
            <a:off x="5580112" y="7102159"/>
            <a:ext cx="1702485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123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9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7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3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4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8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6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8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3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5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43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5" grpId="0" uiExpand="1" build="p" bldLvl="5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635094" y="1585823"/>
            <a:ext cx="820891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aseline="0" dirty="0">
                <a:solidFill>
                  <a:srgbClr val="FF0000"/>
                </a:solidFill>
                <a:latin typeface="+mj-ea"/>
                <a:ea typeface="+mj-ea"/>
              </a:rPr>
              <a:t>〇　</a:t>
            </a:r>
            <a:r>
              <a:rPr lang="en-US" altLang="ja-JP" sz="2400" baseline="0" dirty="0">
                <a:solidFill>
                  <a:srgbClr val="FF0000"/>
                </a:solidFill>
                <a:latin typeface="+mj-ea"/>
                <a:ea typeface="+mj-ea"/>
              </a:rPr>
              <a:t>To</a:t>
            </a:r>
            <a:r>
              <a:rPr lang="ja-JP" altLang="en-US" sz="2400" baseline="0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en-US" altLang="ja-JP" sz="2400" baseline="0" dirty="0">
                <a:solidFill>
                  <a:srgbClr val="FF0000"/>
                </a:solidFill>
                <a:latin typeface="+mj-ea"/>
                <a:ea typeface="+mj-ea"/>
              </a:rPr>
              <a:t>Know</a:t>
            </a:r>
            <a:r>
              <a:rPr lang="ja-JP" altLang="en-US" sz="2400" baseline="0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en-US" altLang="ja-JP" sz="2400" baseline="0" dirty="0">
                <a:solidFill>
                  <a:srgbClr val="FF0000"/>
                </a:solidFill>
                <a:latin typeface="+mj-ea"/>
                <a:ea typeface="+mj-ea"/>
              </a:rPr>
              <a:t>Others</a:t>
            </a:r>
            <a:r>
              <a:rPr lang="ja-JP" altLang="en-US" sz="2400" baseline="0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en-US" altLang="ja-JP" sz="2400" baseline="0" dirty="0">
                <a:solidFill>
                  <a:srgbClr val="FF0000"/>
                </a:solidFill>
                <a:latin typeface="+mj-ea"/>
                <a:ea typeface="+mj-ea"/>
              </a:rPr>
              <a:t>and</a:t>
            </a:r>
            <a:r>
              <a:rPr lang="ja-JP" altLang="en-US" sz="2400" baseline="0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en-US" altLang="ja-JP" sz="2400" baseline="0" dirty="0">
                <a:solidFill>
                  <a:srgbClr val="FF0000"/>
                </a:solidFill>
                <a:latin typeface="+mj-ea"/>
                <a:ea typeface="+mj-ea"/>
              </a:rPr>
              <a:t>To</a:t>
            </a:r>
            <a:r>
              <a:rPr lang="ja-JP" altLang="en-US" sz="2400" baseline="0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en-US" altLang="ja-JP" sz="2400" baseline="0" dirty="0">
                <a:solidFill>
                  <a:srgbClr val="FF0000"/>
                </a:solidFill>
                <a:latin typeface="+mj-ea"/>
                <a:ea typeface="+mj-ea"/>
              </a:rPr>
              <a:t>Do</a:t>
            </a:r>
            <a:r>
              <a:rPr lang="ja-JP" altLang="en-US" sz="2400" baseline="0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en-US" altLang="ja-JP" sz="2400" baseline="0" dirty="0">
                <a:solidFill>
                  <a:srgbClr val="FF0000"/>
                </a:solidFill>
                <a:latin typeface="+mj-ea"/>
                <a:ea typeface="+mj-ea"/>
              </a:rPr>
              <a:t>Something</a:t>
            </a:r>
            <a:r>
              <a:rPr lang="ja-JP" altLang="en-US" sz="2400" baseline="0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en-US" altLang="ja-JP" sz="2400" baseline="0" dirty="0">
                <a:solidFill>
                  <a:srgbClr val="FF0000"/>
                </a:solidFill>
                <a:latin typeface="+mj-ea"/>
                <a:ea typeface="+mj-ea"/>
              </a:rPr>
              <a:t>Together</a:t>
            </a:r>
            <a:r>
              <a:rPr lang="ja-JP" altLang="en-US" sz="2400" baseline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en-US" altLang="ja-JP" sz="2400" baseline="0" dirty="0">
                <a:solidFill>
                  <a:srgbClr val="FF0000"/>
                </a:solidFill>
                <a:latin typeface="+mj-ea"/>
                <a:ea typeface="+mj-ea"/>
              </a:rPr>
              <a:t>!</a:t>
            </a:r>
          </a:p>
          <a:p>
            <a:endParaRPr lang="en-US" altLang="ja-JP" sz="1050" baseline="0" dirty="0">
              <a:latin typeface="+mj-ea"/>
              <a:ea typeface="+mj-ea"/>
            </a:endParaRPr>
          </a:p>
          <a:p>
            <a:r>
              <a:rPr lang="ja-JP" altLang="en-US" sz="2400" baseline="0" dirty="0">
                <a:latin typeface="+mj-ea"/>
                <a:ea typeface="+mj-ea"/>
              </a:rPr>
              <a:t>〇　</a:t>
            </a:r>
            <a:r>
              <a:rPr lang="en-US" altLang="en-US" sz="2400" baseline="0" dirty="0">
                <a:latin typeface="+mj-ea"/>
                <a:ea typeface="+mj-ea"/>
              </a:rPr>
              <a:t>President : </a:t>
            </a:r>
            <a:r>
              <a:rPr lang="en-US" altLang="ja-JP" sz="2400" baseline="0" dirty="0" err="1">
                <a:latin typeface="+mj-ea"/>
                <a:ea typeface="+mj-ea"/>
              </a:rPr>
              <a:t>Dr.OZAWA</a:t>
            </a:r>
            <a:r>
              <a:rPr lang="en-US" altLang="ja-JP" sz="2400" baseline="0" dirty="0">
                <a:latin typeface="+mj-ea"/>
                <a:ea typeface="+mj-ea"/>
              </a:rPr>
              <a:t> Akira, M.D. &amp; Ph.D. </a:t>
            </a:r>
          </a:p>
          <a:p>
            <a:r>
              <a:rPr lang="en-US" altLang="ja-JP" sz="2400" baseline="0" dirty="0">
                <a:latin typeface="+mj-ea"/>
                <a:ea typeface="+mj-ea"/>
              </a:rPr>
              <a:t>      Secretary General : </a:t>
            </a:r>
            <a:r>
              <a:rPr lang="en-US" altLang="ja-JP" sz="2400" baseline="0" dirty="0" err="1">
                <a:latin typeface="+mj-ea"/>
                <a:ea typeface="+mj-ea"/>
              </a:rPr>
              <a:t>Dr.MABUCHI</a:t>
            </a:r>
            <a:r>
              <a:rPr lang="en-US" altLang="ja-JP" sz="2400" baseline="0" dirty="0">
                <a:latin typeface="+mj-ea"/>
                <a:ea typeface="+mj-ea"/>
              </a:rPr>
              <a:t> </a:t>
            </a:r>
            <a:r>
              <a:rPr lang="en-US" altLang="ja-JP" sz="2400" baseline="0" dirty="0" err="1">
                <a:latin typeface="+mj-ea"/>
                <a:ea typeface="+mj-ea"/>
              </a:rPr>
              <a:t>Tomotaka</a:t>
            </a:r>
            <a:r>
              <a:rPr lang="en-US" altLang="ja-JP" sz="2400" baseline="0" dirty="0">
                <a:latin typeface="+mj-ea"/>
                <a:ea typeface="+mj-ea"/>
              </a:rPr>
              <a:t>, M.D. &amp; Ph.D.</a:t>
            </a:r>
          </a:p>
          <a:p>
            <a:r>
              <a:rPr lang="en-US" altLang="ja-JP" sz="2400" baseline="0" dirty="0">
                <a:latin typeface="+mj-ea"/>
                <a:ea typeface="+mj-ea"/>
              </a:rPr>
              <a:t>      Secretaries :</a:t>
            </a:r>
            <a:r>
              <a:rPr lang="en-US" altLang="en-US" sz="2400" baseline="0" dirty="0">
                <a:latin typeface="+mj-ea"/>
                <a:ea typeface="+mj-ea"/>
              </a:rPr>
              <a:t> </a:t>
            </a:r>
            <a:r>
              <a:rPr lang="en-US" altLang="ja-JP" sz="2400" baseline="0" dirty="0" err="1">
                <a:latin typeface="+mj-ea"/>
                <a:ea typeface="+mj-ea"/>
              </a:rPr>
              <a:t>Drs.SONG</a:t>
            </a:r>
            <a:r>
              <a:rPr lang="en-US" altLang="ja-JP" sz="2400" baseline="0" dirty="0">
                <a:latin typeface="+mj-ea"/>
                <a:ea typeface="+mj-ea"/>
              </a:rPr>
              <a:t> (Korea), FAN(China)</a:t>
            </a:r>
            <a:r>
              <a:rPr lang="en-US" altLang="en-US" sz="2400" baseline="0" dirty="0">
                <a:latin typeface="+mj-ea"/>
                <a:ea typeface="+mj-ea"/>
              </a:rPr>
              <a:t>,        </a:t>
            </a:r>
          </a:p>
          <a:p>
            <a:r>
              <a:rPr lang="en-US" altLang="ja-JP" sz="2400" baseline="0" dirty="0">
                <a:latin typeface="+mj-ea"/>
                <a:ea typeface="+mj-ea"/>
              </a:rPr>
              <a:t>           SINDHVANANDA (Thailand) &amp; DINO(Chinese Taipei</a:t>
            </a:r>
            <a:r>
              <a:rPr lang="ja-JP" altLang="en-US" sz="2400" baseline="0">
                <a:latin typeface="+mj-ea"/>
                <a:ea typeface="+mj-ea"/>
              </a:rPr>
              <a:t>）</a:t>
            </a:r>
            <a:r>
              <a:rPr lang="en-US" altLang="ja-JP" sz="2400" baseline="0" dirty="0">
                <a:latin typeface="+mj-ea"/>
                <a:ea typeface="+mj-ea"/>
              </a:rPr>
              <a:t>.</a:t>
            </a:r>
          </a:p>
          <a:p>
            <a:endParaRPr lang="en-US" altLang="ja-JP" sz="1050" baseline="0" dirty="0">
              <a:latin typeface="+mj-ea"/>
              <a:ea typeface="+mj-ea"/>
            </a:endParaRPr>
          </a:p>
          <a:p>
            <a:r>
              <a:rPr lang="ja-JP" altLang="en-US" sz="2400" baseline="0" dirty="0">
                <a:latin typeface="+mj-ea"/>
                <a:ea typeface="+mj-ea"/>
              </a:rPr>
              <a:t>〇　</a:t>
            </a:r>
            <a:r>
              <a:rPr lang="en-US" altLang="ja-JP" sz="2400" baseline="0" dirty="0">
                <a:latin typeface="+mj-ea"/>
                <a:ea typeface="+mj-ea"/>
              </a:rPr>
              <a:t>105 </a:t>
            </a:r>
            <a:r>
              <a:rPr lang="en-US" altLang="ja-JP" sz="2400" baseline="0" dirty="0"/>
              <a:t>participants</a:t>
            </a:r>
            <a:r>
              <a:rPr lang="ja-JP" altLang="ja-JP" sz="2400" baseline="0" dirty="0"/>
              <a:t> </a:t>
            </a:r>
            <a:r>
              <a:rPr lang="en-US" altLang="ja-JP" sz="2400" baseline="0" dirty="0">
                <a:latin typeface="+mj-ea"/>
                <a:ea typeface="+mj-ea"/>
              </a:rPr>
              <a:t>: 72 Japanese, 18 Korean, 9 Chinese, </a:t>
            </a:r>
          </a:p>
          <a:p>
            <a:r>
              <a:rPr lang="en-US" altLang="ja-JP" sz="2400" baseline="0" dirty="0">
                <a:latin typeface="+mj-ea"/>
                <a:ea typeface="+mj-ea"/>
              </a:rPr>
              <a:t>           4 Chinese</a:t>
            </a:r>
            <a:r>
              <a:rPr lang="ja-JP" altLang="en-US" sz="2400" baseline="0" dirty="0">
                <a:latin typeface="+mj-ea"/>
                <a:ea typeface="+mj-ea"/>
              </a:rPr>
              <a:t> </a:t>
            </a:r>
            <a:r>
              <a:rPr lang="en-US" altLang="ja-JP" sz="2400" baseline="0" dirty="0">
                <a:latin typeface="+mj-ea"/>
                <a:ea typeface="+mj-ea"/>
              </a:rPr>
              <a:t>Taipei, 1 Thailand &amp; 1 American.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134680B-B00C-C512-BCA3-8B6F8D3CF299}"/>
              </a:ext>
            </a:extLst>
          </p:cNvPr>
          <p:cNvSpPr txBox="1"/>
          <p:nvPr/>
        </p:nvSpPr>
        <p:spPr>
          <a:xfrm>
            <a:off x="3491880" y="292661"/>
            <a:ext cx="17075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2 0 1 4</a:t>
            </a:r>
            <a:endParaRPr kumimoji="1" lang="ja-JP" altLang="en-US" sz="4400" i="1" baseline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pic>
        <p:nvPicPr>
          <p:cNvPr id="3" name="図 2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5CA4511B-224A-D237-34CA-17D490423F50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67479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194320" y="1016537"/>
            <a:ext cx="8649686" cy="475824"/>
          </a:xfrm>
          <a:prstGeom prst="rect">
            <a:avLst/>
          </a:prstGeom>
          <a:solidFill>
            <a:srgbClr val="7CFFF9"/>
          </a:solidFill>
          <a:ln w="38100">
            <a:solidFill>
              <a:srgbClr val="0F1D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aseline="0">
              <a:latin typeface="+mj-ea"/>
              <a:ea typeface="+mj-e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52942" y="980728"/>
            <a:ext cx="86967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aseline="0" dirty="0">
                <a:latin typeface="+mj-ea"/>
                <a:ea typeface="+mj-ea"/>
              </a:rPr>
              <a:t>Tokai </a:t>
            </a:r>
            <a:r>
              <a:rPr lang="en-US" altLang="ja-JP" sz="2500" baseline="0" dirty="0">
                <a:latin typeface="+mj-ea"/>
                <a:ea typeface="+mj-ea"/>
              </a:rPr>
              <a:t>International</a:t>
            </a:r>
            <a:r>
              <a:rPr lang="en-US" altLang="ja-JP" sz="2200" baseline="0" dirty="0">
                <a:latin typeface="+mj-ea"/>
                <a:ea typeface="+mj-ea"/>
              </a:rPr>
              <a:t> Psoriasis Summit 2014 (</a:t>
            </a:r>
            <a:r>
              <a:rPr lang="en-US" altLang="ja-JP" sz="2200" baseline="0" dirty="0">
                <a:solidFill>
                  <a:srgbClr val="FF0000"/>
                </a:solidFill>
                <a:latin typeface="+mj-ea"/>
                <a:ea typeface="+mj-ea"/>
              </a:rPr>
              <a:t>TIPS 2014</a:t>
            </a:r>
            <a:r>
              <a:rPr lang="en-US" altLang="ja-JP" sz="2200" baseline="0" dirty="0">
                <a:latin typeface="+mj-ea"/>
                <a:ea typeface="+mj-ea"/>
              </a:rPr>
              <a:t>)</a:t>
            </a:r>
            <a:r>
              <a:rPr lang="en-US" altLang="en-US" sz="2200" baseline="0" dirty="0">
                <a:latin typeface="+mj-ea"/>
                <a:ea typeface="+mj-ea"/>
              </a:rPr>
              <a:t>, Tokyo, JAPAN</a:t>
            </a:r>
            <a:endParaRPr lang="ja-JP" altLang="en-US" sz="2200" baseline="0" dirty="0">
              <a:latin typeface="+mj-ea"/>
              <a:ea typeface="+mj-ea"/>
            </a:endParaRPr>
          </a:p>
        </p:txBody>
      </p:sp>
      <p:pic>
        <p:nvPicPr>
          <p:cNvPr id="5" name="図 4" descr="_DSC0262.JPG">
            <a:extLst>
              <a:ext uri="{FF2B5EF4-FFF2-40B4-BE49-F238E27FC236}">
                <a16:creationId xmlns:a16="http://schemas.microsoft.com/office/drawing/2014/main" id="{6A49DED4-0B03-3108-A103-E1903EB328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t="2567" r="-1619" b="26523"/>
          <a:stretch/>
        </p:blipFill>
        <p:spPr>
          <a:xfrm>
            <a:off x="252943" y="4789305"/>
            <a:ext cx="8782738" cy="1864022"/>
          </a:xfrm>
          <a:prstGeom prst="rect">
            <a:avLst/>
          </a:prstGeom>
        </p:spPr>
      </p:pic>
      <p:pic>
        <p:nvPicPr>
          <p:cNvPr id="6" name="図 5" descr="images.png">
            <a:extLst>
              <a:ext uri="{FF2B5EF4-FFF2-40B4-BE49-F238E27FC236}">
                <a16:creationId xmlns:a16="http://schemas.microsoft.com/office/drawing/2014/main" id="{7EE5F6E4-1161-A150-BD3B-FD92F42AD2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805" y="186638"/>
            <a:ext cx="957312" cy="665492"/>
          </a:xfrm>
          <a:prstGeom prst="rect">
            <a:avLst/>
          </a:prstGeom>
          <a:ln>
            <a:noFill/>
          </a:ln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9F686C9-D25C-D635-D42E-CBB364AF5C35}"/>
              </a:ext>
            </a:extLst>
          </p:cNvPr>
          <p:cNvSpPr/>
          <p:nvPr/>
        </p:nvSpPr>
        <p:spPr bwMode="auto">
          <a:xfrm>
            <a:off x="5580112" y="7102159"/>
            <a:ext cx="1702485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849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7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1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6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4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600"/>
                            </p:stCondLst>
                            <p:childTnLst>
                              <p:par>
                                <p:cTn id="4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6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5"/>
      <p:bldP spid="2" grpId="0"/>
      <p:bldP spid="7" grpId="0" animBg="1"/>
      <p:bldP spid="9" grpId="0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Macintosh HD:Users:akiraozawa:Desktop:20190127 Draft for The ASP:20190301 ASPシンボルマーク（案）:スライド3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1417" y="2410156"/>
            <a:ext cx="3680750" cy="35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" name="図 3" descr="Concept &amp; Purpose：The Asian Society for Psoriasis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4645" b="89663"/>
          <a:stretch/>
        </p:blipFill>
        <p:spPr>
          <a:xfrm>
            <a:off x="98744" y="144016"/>
            <a:ext cx="8937752" cy="1340768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98597" y="1909817"/>
            <a:ext cx="8928992" cy="4282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400" dirty="0">
                <a:latin typeface="ＭＳ Ｐゴシック"/>
                <a:ea typeface="ＭＳ Ｐゴシック"/>
                <a:cs typeface="ＭＳ Ｐゴシック"/>
              </a:rPr>
              <a:t>The 1st Asian Society Psoriasis </a:t>
            </a:r>
            <a:r>
              <a:rPr lang="en-US" altLang="ja-JP" sz="440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2020</a:t>
            </a:r>
            <a:r>
              <a:rPr lang="en-US" altLang="ja-JP" sz="4400" baseline="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 </a:t>
            </a:r>
            <a:r>
              <a:rPr lang="en-US" altLang="ja-JP" sz="4400" dirty="0">
                <a:latin typeface="ＭＳ Ｐゴシック"/>
                <a:ea typeface="ＭＳ Ｐゴシック"/>
                <a:cs typeface="ＭＳ Ｐゴシック"/>
              </a:rPr>
              <a:t>TOKYO</a:t>
            </a:r>
          </a:p>
          <a:p>
            <a:r>
              <a:rPr lang="en-US" altLang="ja-JP" sz="4000" dirty="0">
                <a:latin typeface="ＭＳ Ｐゴシック"/>
                <a:ea typeface="ＭＳ Ｐゴシック"/>
                <a:cs typeface="ＭＳ Ｐゴシック"/>
              </a:rPr>
              <a:t>             </a:t>
            </a:r>
            <a:r>
              <a:rPr lang="en-US" altLang="ja-JP" sz="400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 (The 1st ASP 2020 Tokyo ) </a:t>
            </a:r>
            <a:r>
              <a:rPr lang="en-US" altLang="ja-JP" sz="4000" dirty="0">
                <a:latin typeface="ＭＳ Ｐゴシック"/>
                <a:ea typeface="ＭＳ Ｐゴシック"/>
                <a:cs typeface="ＭＳ Ｐゴシック"/>
              </a:rPr>
              <a:t>	</a:t>
            </a:r>
            <a:endParaRPr lang="ja-JP" altLang="ja-JP" sz="4000" dirty="0">
              <a:latin typeface="ＭＳ Ｐゴシック"/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</a:pPr>
            <a:r>
              <a:rPr lang="en-US" altLang="ja-JP" sz="2400" dirty="0">
                <a:latin typeface="ＭＳ Ｐゴシック"/>
                <a:ea typeface="ＭＳ Ｐゴシック"/>
                <a:cs typeface="ＭＳ Ｐゴシック"/>
              </a:rPr>
              <a:t>   </a:t>
            </a:r>
            <a:endParaRPr lang="ja-JP" altLang="ja-JP" sz="2800" dirty="0">
              <a:latin typeface="ＭＳ Ｐゴシック"/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Date        </a:t>
            </a:r>
            <a:r>
              <a:rPr lang="en-US" altLang="ja-JP" sz="320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November </a:t>
            </a:r>
            <a:r>
              <a:rPr lang="ja-JP" altLang="en-US" sz="320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７</a:t>
            </a:r>
            <a:r>
              <a:rPr lang="en-US" altLang="ja-JP" sz="320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〜</a:t>
            </a:r>
            <a:r>
              <a:rPr lang="ja-JP" altLang="en-US" sz="320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８</a:t>
            </a:r>
            <a:r>
              <a:rPr lang="en-US" altLang="ja-JP" sz="320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, 2020</a:t>
            </a:r>
          </a:p>
          <a:p>
            <a:pPr>
              <a:lnSpc>
                <a:spcPct val="90000"/>
              </a:lnSpc>
            </a:pPr>
            <a:endParaRPr lang="ja-JP" altLang="ja-JP" sz="1200" dirty="0">
              <a:latin typeface="ＭＳ Ｐゴシック"/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Venue      Tokyo, JAPAN</a:t>
            </a:r>
          </a:p>
          <a:p>
            <a:pPr>
              <a:lnSpc>
                <a:spcPct val="90000"/>
              </a:lnSpc>
            </a:pPr>
            <a:endParaRPr lang="ja-JP" altLang="ja-JP" sz="1200" dirty="0">
              <a:latin typeface="ＭＳ Ｐゴシック"/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President  </a:t>
            </a:r>
            <a:r>
              <a:rPr lang="en-US" altLang="ja-JP" sz="320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Dr. MABUCHI </a:t>
            </a:r>
            <a:r>
              <a:rPr lang="en-US" altLang="ja-JP" sz="3200" dirty="0" err="1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Tomotaka</a:t>
            </a:r>
            <a:r>
              <a:rPr lang="en-US" altLang="ja-JP" sz="320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                 (The Vice President of the ASP, </a:t>
            </a:r>
          </a:p>
          <a:p>
            <a:pPr>
              <a:lnSpc>
                <a:spcPct val="9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                  Tokai University,  </a:t>
            </a:r>
            <a:r>
              <a:rPr lang="en-US" altLang="ja-JP" sz="3200" dirty="0" err="1">
                <a:latin typeface="ＭＳ Ｐゴシック"/>
                <a:ea typeface="ＭＳ Ｐゴシック"/>
                <a:cs typeface="ＭＳ Ｐゴシック"/>
              </a:rPr>
              <a:t>Isehara</a:t>
            </a: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, JAPAN</a:t>
            </a:r>
            <a:endParaRPr lang="ja-JP" altLang="ja-JP" sz="3200" dirty="0">
              <a:latin typeface="ＭＳ Ｐゴシック"/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</a:pPr>
            <a:endParaRPr lang="en-US" altLang="ja-JP" sz="1200" dirty="0">
              <a:latin typeface="ＭＳ Ｐゴシック"/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Secretary  Dr. TOKUYAMA </a:t>
            </a:r>
            <a:r>
              <a:rPr lang="en-US" altLang="ja-JP" sz="3200" dirty="0" err="1">
                <a:latin typeface="ＭＳ Ｐゴシック"/>
                <a:ea typeface="ＭＳ Ｐゴシック"/>
                <a:cs typeface="ＭＳ Ｐゴシック"/>
              </a:rPr>
              <a:t>Michio</a:t>
            </a: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                 (The Secretary in Japan of the ASP, </a:t>
            </a:r>
            <a:endParaRPr lang="en-US" altLang="ja-JP" sz="2800" dirty="0">
              <a:latin typeface="ＭＳ Ｐゴシック"/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</a:pPr>
            <a:r>
              <a:rPr lang="en-US" altLang="ja-JP" sz="2800" dirty="0">
                <a:latin typeface="ＭＳ Ｐゴシック"/>
                <a:ea typeface="ＭＳ Ｐゴシック"/>
                <a:cs typeface="ＭＳ Ｐゴシック"/>
              </a:rPr>
              <a:t>                     Tokai University, </a:t>
            </a:r>
            <a:r>
              <a:rPr lang="en-US" altLang="ja-JP" sz="2800" dirty="0" err="1">
                <a:latin typeface="ＭＳ Ｐゴシック"/>
                <a:ea typeface="ＭＳ Ｐゴシック"/>
                <a:cs typeface="ＭＳ Ｐゴシック"/>
              </a:rPr>
              <a:t>Isehara</a:t>
            </a:r>
            <a:r>
              <a:rPr lang="en-US" altLang="ja-JP" sz="2800" dirty="0">
                <a:latin typeface="ＭＳ Ｐゴシック"/>
                <a:ea typeface="ＭＳ Ｐゴシック"/>
                <a:cs typeface="ＭＳ Ｐゴシック"/>
              </a:rPr>
              <a:t>, JAPAN</a:t>
            </a:r>
          </a:p>
          <a:p>
            <a:pPr>
              <a:lnSpc>
                <a:spcPct val="90000"/>
              </a:lnSpc>
            </a:pPr>
            <a:endParaRPr lang="ja-JP" altLang="ja-JP" sz="2400" u="sng" dirty="0">
              <a:solidFill>
                <a:srgbClr val="0000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588224" y="4407495"/>
            <a:ext cx="2152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i="1" baseline="0" dirty="0">
                <a:ln>
                  <a:solidFill>
                    <a:schemeClr val="tx1">
                      <a:alpha val="73000"/>
                    </a:schemeClr>
                  </a:solidFill>
                </a:ln>
                <a:solidFill>
                  <a:srgbClr val="FFFF00"/>
                </a:solidFill>
                <a:latin typeface="ＭＳ Ｐ明朝"/>
                <a:ea typeface="ＭＳ Ｐ明朝"/>
                <a:cs typeface="ＭＳ Ｐ明朝"/>
              </a:rPr>
              <a:t>Tokyo 2020</a:t>
            </a:r>
            <a:endParaRPr kumimoji="1" lang="ja-JP" altLang="en-US" sz="2400" b="1" i="1" baseline="0" dirty="0">
              <a:ln>
                <a:solidFill>
                  <a:schemeClr val="tx1">
                    <a:alpha val="73000"/>
                  </a:schemeClr>
                </a:solidFill>
              </a:ln>
              <a:solidFill>
                <a:srgbClr val="FFFF00"/>
              </a:solidFill>
              <a:latin typeface="ＭＳ Ｐ明朝"/>
              <a:ea typeface="ＭＳ Ｐ明朝"/>
              <a:cs typeface="ＭＳ Ｐ明朝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17A3EA2-0E06-EAF5-8BDE-73614EBF6A41}"/>
              </a:ext>
            </a:extLst>
          </p:cNvPr>
          <p:cNvSpPr/>
          <p:nvPr/>
        </p:nvSpPr>
        <p:spPr bwMode="auto">
          <a:xfrm>
            <a:off x="118725" y="1559752"/>
            <a:ext cx="8946512" cy="5229200"/>
          </a:xfrm>
          <a:prstGeom prst="rect">
            <a:avLst/>
          </a:prstGeom>
          <a:solidFill>
            <a:schemeClr val="accent1">
              <a:alpha val="80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BA6A3AD-7CF1-C808-1DA6-6CC3B4303DDA}"/>
              </a:ext>
            </a:extLst>
          </p:cNvPr>
          <p:cNvSpPr txBox="1"/>
          <p:nvPr/>
        </p:nvSpPr>
        <p:spPr>
          <a:xfrm>
            <a:off x="143723" y="2903241"/>
            <a:ext cx="8738461" cy="2718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6000" b="1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 However, due to the global spread </a:t>
            </a:r>
            <a:r>
              <a:rPr lang="ja-JP" altLang="en-US" sz="6000" b="1">
                <a:latin typeface="ＭＳ Ｐ明朝" panose="02020600040205080304" pitchFamily="18" charset="-128"/>
                <a:ea typeface="ＭＳ Ｐ明朝" panose="02020600040205080304" pitchFamily="18" charset="-128"/>
              </a:rPr>
              <a:t>of </a:t>
            </a:r>
            <a:endParaRPr lang="en-US" altLang="ja-JP" sz="6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6000" b="1">
                <a:latin typeface="ＭＳ Ｐ明朝" panose="02020600040205080304" pitchFamily="18" charset="-128"/>
                <a:ea typeface="ＭＳ Ｐ明朝" panose="02020600040205080304" pitchFamily="18" charset="-128"/>
              </a:rPr>
              <a:t>the </a:t>
            </a:r>
            <a:r>
              <a:rPr lang="ja-JP" altLang="en-US" sz="6000" b="1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COVID-19</a:t>
            </a:r>
            <a:r>
              <a:rPr lang="ja-JP" altLang="en-US" sz="6000" b="1">
                <a:latin typeface="ＭＳ Ｐ明朝" panose="02020600040205080304" pitchFamily="18" charset="-128"/>
                <a:ea typeface="ＭＳ Ｐ明朝" panose="02020600040205080304" pitchFamily="18" charset="-128"/>
              </a:rPr>
              <a:t>, </a:t>
            </a:r>
            <a:r>
              <a:rPr lang="en-US" altLang="ja-JP" sz="6000" b="1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 </a:t>
            </a:r>
            <a:r>
              <a:rPr lang="ja-JP" altLang="en-US" sz="6000" b="1">
                <a:latin typeface="ＭＳ Ｐ明朝" panose="02020600040205080304" pitchFamily="18" charset="-128"/>
                <a:ea typeface="ＭＳ Ｐ明朝" panose="02020600040205080304" pitchFamily="18" charset="-128"/>
              </a:rPr>
              <a:t>it </a:t>
            </a:r>
            <a:r>
              <a:rPr lang="en-US" altLang="ja-JP" sz="6000" b="1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 </a:t>
            </a:r>
            <a:r>
              <a:rPr lang="ja-JP" altLang="en-US" sz="6000" b="1">
                <a:latin typeface="ＭＳ Ｐ明朝" panose="02020600040205080304" pitchFamily="18" charset="-128"/>
                <a:ea typeface="ＭＳ Ｐ明朝" panose="02020600040205080304" pitchFamily="18" charset="-128"/>
              </a:rPr>
              <a:t>was </a:t>
            </a:r>
            <a:r>
              <a:rPr lang="en-US" altLang="ja-JP" sz="6000" b="1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 </a:t>
            </a:r>
            <a:r>
              <a:rPr lang="ja-JP" altLang="en-US" sz="6000" b="1">
                <a:latin typeface="ＭＳ Ｐ明朝" panose="02020600040205080304" pitchFamily="18" charset="-128"/>
                <a:ea typeface="ＭＳ Ｐ明朝" panose="02020600040205080304" pitchFamily="18" charset="-128"/>
              </a:rPr>
              <a:t>postponed </a:t>
            </a:r>
            <a:r>
              <a:rPr lang="en-US" altLang="ja-JP" sz="6000" b="1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 </a:t>
            </a:r>
            <a:r>
              <a:rPr lang="ja-JP" altLang="en-US" sz="6000" b="1">
                <a:latin typeface="ＭＳ Ｐ明朝" panose="02020600040205080304" pitchFamily="18" charset="-128"/>
                <a:ea typeface="ＭＳ Ｐ明朝" panose="02020600040205080304" pitchFamily="18" charset="-128"/>
              </a:rPr>
              <a:t>to </a:t>
            </a:r>
            <a:endParaRPr lang="en-US" altLang="ja-JP" sz="6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6000" b="1">
                <a:latin typeface="ＭＳ Ｐ明朝" panose="02020600040205080304" pitchFamily="18" charset="-128"/>
                <a:ea typeface="ＭＳ Ｐ明朝" panose="02020600040205080304" pitchFamily="18" charset="-128"/>
              </a:rPr>
              <a:t>"The </a:t>
            </a:r>
            <a:r>
              <a:rPr lang="en-US" altLang="ja-JP" sz="6000" b="1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1st </a:t>
            </a:r>
            <a:r>
              <a:rPr lang="ja-JP" altLang="en-US" sz="6000" b="1">
                <a:latin typeface="ＭＳ Ｐ明朝" panose="02020600040205080304" pitchFamily="18" charset="-128"/>
                <a:ea typeface="ＭＳ Ｐ明朝" panose="02020600040205080304" pitchFamily="18" charset="-128"/>
              </a:rPr>
              <a:t>ASP </a:t>
            </a:r>
            <a:r>
              <a:rPr lang="ja-JP" altLang="en-US" sz="6000" b="1">
                <a:solidFill>
                  <a:srgbClr val="FF000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2021</a:t>
            </a:r>
            <a:r>
              <a:rPr lang="en-US" altLang="ja-JP" sz="6000" b="1" dirty="0">
                <a:solidFill>
                  <a:srgbClr val="FF000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 Tokyo</a:t>
            </a:r>
            <a:r>
              <a:rPr lang="ja-JP" altLang="en-US" sz="6000" b="1">
                <a:latin typeface="ＭＳ Ｐ明朝" panose="02020600040205080304" pitchFamily="18" charset="-128"/>
                <a:ea typeface="ＭＳ Ｐ明朝" panose="02020600040205080304" pitchFamily="18" charset="-128"/>
              </a:rPr>
              <a:t>"</a:t>
            </a:r>
            <a:r>
              <a:rPr lang="ja-JP" altLang="en-US" sz="6000" b="1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.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3400B27-B61A-CB62-7559-B6B44F7BF688}"/>
              </a:ext>
            </a:extLst>
          </p:cNvPr>
          <p:cNvSpPr/>
          <p:nvPr/>
        </p:nvSpPr>
        <p:spPr bwMode="auto">
          <a:xfrm>
            <a:off x="5580112" y="7102159"/>
            <a:ext cx="1702485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228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9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6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96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uiExpand="1" build="p" bldLvl="5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Macintosh HD:Users:akiraozawa:Desktop:20190127 Draft for The ASP:20190301 ASPシンボルマーク（案）:スライド3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5746" y="2276872"/>
            <a:ext cx="3680750" cy="35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図 3" descr="Concept &amp; Purpose：The Asian Society for Psoriasis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4645" b="89663"/>
          <a:stretch/>
        </p:blipFill>
        <p:spPr>
          <a:xfrm>
            <a:off x="98744" y="144016"/>
            <a:ext cx="8937752" cy="1340768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07504" y="1646177"/>
            <a:ext cx="8928992" cy="4159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400" dirty="0">
                <a:latin typeface="ＭＳ Ｐゴシック"/>
                <a:ea typeface="ＭＳ Ｐゴシック"/>
                <a:cs typeface="ＭＳ Ｐゴシック"/>
              </a:rPr>
              <a:t>The 1st Asian Society Psoriasis </a:t>
            </a:r>
            <a:r>
              <a:rPr lang="en-US" altLang="ja-JP" sz="440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2021</a:t>
            </a:r>
            <a:r>
              <a:rPr lang="en-US" altLang="ja-JP" sz="4400" dirty="0">
                <a:latin typeface="ＭＳ Ｐゴシック"/>
                <a:ea typeface="ＭＳ Ｐゴシック"/>
                <a:cs typeface="ＭＳ Ｐゴシック"/>
              </a:rPr>
              <a:t> Tokyo</a:t>
            </a:r>
            <a:r>
              <a:rPr lang="en-US" altLang="ja-JP" sz="5400" dirty="0">
                <a:latin typeface="ＭＳ Ｐゴシック"/>
                <a:ea typeface="ＭＳ Ｐゴシック"/>
                <a:cs typeface="ＭＳ Ｐゴシック"/>
              </a:rPr>
              <a:t> </a:t>
            </a:r>
          </a:p>
          <a:p>
            <a:r>
              <a:rPr lang="en-US" altLang="ja-JP" sz="400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       (The 1st ASP 2021 TOKYO) </a:t>
            </a:r>
            <a:r>
              <a:rPr lang="en-US" altLang="ja-JP" sz="4000" dirty="0">
                <a:latin typeface="ＭＳ Ｐゴシック"/>
                <a:ea typeface="ＭＳ Ｐゴシック"/>
                <a:cs typeface="ＭＳ Ｐゴシック"/>
              </a:rPr>
              <a:t>	</a:t>
            </a:r>
            <a:endParaRPr lang="ja-JP" altLang="ja-JP" sz="4000" dirty="0">
              <a:latin typeface="ＭＳ Ｐゴシック"/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</a:pPr>
            <a:r>
              <a:rPr lang="en-US" altLang="ja-JP" sz="2400" dirty="0">
                <a:latin typeface="ＭＳ Ｐゴシック"/>
                <a:ea typeface="ＭＳ Ｐゴシック"/>
                <a:cs typeface="ＭＳ Ｐゴシック"/>
              </a:rPr>
              <a:t> </a:t>
            </a:r>
            <a:endParaRPr lang="ja-JP" altLang="ja-JP" sz="2800" dirty="0">
              <a:latin typeface="ＭＳ Ｐゴシック"/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Date        </a:t>
            </a:r>
            <a:r>
              <a:rPr lang="en-US" altLang="ja-JP" sz="320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November, 2021</a:t>
            </a:r>
          </a:p>
          <a:p>
            <a:pPr>
              <a:lnSpc>
                <a:spcPct val="90000"/>
              </a:lnSpc>
            </a:pPr>
            <a:endParaRPr lang="ja-JP" altLang="ja-JP" sz="1200" dirty="0">
              <a:latin typeface="ＭＳ Ｐゴシック"/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Venue      Tokyo, JAPAN</a:t>
            </a:r>
          </a:p>
          <a:p>
            <a:pPr>
              <a:lnSpc>
                <a:spcPct val="90000"/>
              </a:lnSpc>
            </a:pPr>
            <a:endParaRPr lang="ja-JP" altLang="ja-JP" sz="1200" dirty="0">
              <a:latin typeface="ＭＳ Ｐゴシック"/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President  </a:t>
            </a:r>
            <a:r>
              <a:rPr lang="en-US" altLang="ja-JP" sz="320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Dr. MABUCHI </a:t>
            </a:r>
            <a:r>
              <a:rPr lang="en-US" altLang="ja-JP" sz="3200" dirty="0" err="1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Tomotaka</a:t>
            </a:r>
            <a:r>
              <a:rPr lang="en-US" altLang="ja-JP" sz="320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                 (The Vice President of the ASP, </a:t>
            </a:r>
          </a:p>
          <a:p>
            <a:pPr>
              <a:lnSpc>
                <a:spcPct val="9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                  Tokai University,  </a:t>
            </a:r>
            <a:r>
              <a:rPr lang="en-US" altLang="ja-JP" sz="3200" dirty="0" err="1">
                <a:latin typeface="ＭＳ Ｐゴシック"/>
                <a:ea typeface="ＭＳ Ｐゴシック"/>
                <a:cs typeface="ＭＳ Ｐゴシック"/>
              </a:rPr>
              <a:t>Isehara</a:t>
            </a: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, JAPAN</a:t>
            </a:r>
            <a:endParaRPr lang="ja-JP" altLang="ja-JP" sz="3200" dirty="0">
              <a:latin typeface="ＭＳ Ｐゴシック"/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</a:pPr>
            <a:endParaRPr lang="en-US" altLang="ja-JP" sz="1200" dirty="0">
              <a:latin typeface="ＭＳ Ｐゴシック"/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Secretary  Dr. TOKUYAMA </a:t>
            </a:r>
            <a:r>
              <a:rPr lang="en-US" altLang="ja-JP" sz="3200" dirty="0" err="1">
                <a:latin typeface="ＭＳ Ｐゴシック"/>
                <a:ea typeface="ＭＳ Ｐゴシック"/>
                <a:cs typeface="ＭＳ Ｐゴシック"/>
              </a:rPr>
              <a:t>Michio</a:t>
            </a: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altLang="ja-JP" sz="3200" dirty="0">
                <a:latin typeface="ＭＳ Ｐゴシック"/>
                <a:ea typeface="ＭＳ Ｐゴシック"/>
                <a:cs typeface="ＭＳ Ｐゴシック"/>
              </a:rPr>
              <a:t>                 (The Secretary in Japan of the ASP, </a:t>
            </a:r>
            <a:endParaRPr lang="en-US" altLang="ja-JP" sz="2800" dirty="0">
              <a:latin typeface="ＭＳ Ｐゴシック"/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</a:pPr>
            <a:r>
              <a:rPr lang="en-US" altLang="ja-JP" sz="2800" dirty="0">
                <a:latin typeface="ＭＳ Ｐゴシック"/>
                <a:ea typeface="ＭＳ Ｐゴシック"/>
                <a:cs typeface="ＭＳ Ｐゴシック"/>
              </a:rPr>
              <a:t>                     Tokai University, </a:t>
            </a:r>
            <a:r>
              <a:rPr lang="en-US" altLang="ja-JP" sz="2800" dirty="0" err="1">
                <a:latin typeface="ＭＳ Ｐゴシック"/>
                <a:ea typeface="ＭＳ Ｐゴシック"/>
                <a:cs typeface="ＭＳ Ｐゴシック"/>
              </a:rPr>
              <a:t>Isehara</a:t>
            </a:r>
            <a:r>
              <a:rPr lang="en-US" altLang="ja-JP" sz="2800" dirty="0">
                <a:latin typeface="ＭＳ Ｐゴシック"/>
                <a:ea typeface="ＭＳ Ｐゴシック"/>
                <a:cs typeface="ＭＳ Ｐゴシック"/>
              </a:rPr>
              <a:t>, JAPAN</a:t>
            </a:r>
          </a:p>
          <a:p>
            <a:pPr>
              <a:lnSpc>
                <a:spcPct val="90000"/>
              </a:lnSpc>
            </a:pPr>
            <a:endParaRPr lang="ja-JP" altLang="ja-JP" sz="2400" u="sng" dirty="0">
              <a:solidFill>
                <a:srgbClr val="0000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588224" y="4365104"/>
            <a:ext cx="2152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i="1" baseline="0" dirty="0">
                <a:ln>
                  <a:solidFill>
                    <a:schemeClr val="tx1">
                      <a:alpha val="73000"/>
                    </a:schemeClr>
                  </a:solidFill>
                </a:ln>
                <a:solidFill>
                  <a:srgbClr val="FFFF00"/>
                </a:solidFill>
                <a:latin typeface="ＭＳ Ｐ明朝"/>
                <a:ea typeface="ＭＳ Ｐ明朝"/>
                <a:cs typeface="ＭＳ Ｐ明朝"/>
              </a:rPr>
              <a:t>Tokyo 2021</a:t>
            </a:r>
            <a:endParaRPr kumimoji="1" lang="ja-JP" altLang="en-US" sz="2400" b="1" i="1" baseline="0" dirty="0">
              <a:ln>
                <a:solidFill>
                  <a:schemeClr val="tx1">
                    <a:alpha val="73000"/>
                  </a:schemeClr>
                </a:solidFill>
              </a:ln>
              <a:solidFill>
                <a:srgbClr val="FFFF00"/>
              </a:solidFill>
              <a:latin typeface="ＭＳ Ｐ明朝"/>
              <a:ea typeface="ＭＳ Ｐ明朝"/>
              <a:cs typeface="ＭＳ Ｐ明朝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36471BB-702F-1683-5CF8-7AD713A5EF1B}"/>
              </a:ext>
            </a:extLst>
          </p:cNvPr>
          <p:cNvSpPr/>
          <p:nvPr/>
        </p:nvSpPr>
        <p:spPr bwMode="auto">
          <a:xfrm>
            <a:off x="107504" y="1628800"/>
            <a:ext cx="8946512" cy="5229200"/>
          </a:xfrm>
          <a:prstGeom prst="rect">
            <a:avLst/>
          </a:prstGeom>
          <a:solidFill>
            <a:schemeClr val="accent1">
              <a:alpha val="80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BA6A3AD-7CF1-C808-1DA6-6CC3B4303DDA}"/>
              </a:ext>
            </a:extLst>
          </p:cNvPr>
          <p:cNvSpPr txBox="1"/>
          <p:nvPr/>
        </p:nvSpPr>
        <p:spPr>
          <a:xfrm>
            <a:off x="403646" y="2666073"/>
            <a:ext cx="8875801" cy="3564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4000" b="1" baseline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However</a:t>
            </a:r>
            <a:r>
              <a:rPr lang="ja-JP" altLang="en-US" sz="4000" b="1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, due to the global spread of the COVID-19</a:t>
            </a:r>
            <a:r>
              <a:rPr lang="ja-JP" altLang="en-US" sz="4000" b="1" baseline="0">
                <a:latin typeface="ＭＳ Ｐ明朝" panose="02020600040205080304" pitchFamily="18" charset="-128"/>
                <a:ea typeface="ＭＳ Ｐ明朝" panose="02020600040205080304" pitchFamily="18" charset="-128"/>
              </a:rPr>
              <a:t>, it </a:t>
            </a:r>
            <a:r>
              <a:rPr lang="ja-JP" altLang="en-US" sz="4000" b="1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was </a:t>
            </a:r>
            <a:r>
              <a:rPr lang="en-US" altLang="ja-JP" sz="4000" b="1" baseline="0" dirty="0">
                <a:solidFill>
                  <a:srgbClr val="FF000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again</a:t>
            </a:r>
            <a:r>
              <a:rPr lang="en-US" altLang="ja-JP" sz="4000" b="1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 </a:t>
            </a:r>
            <a:r>
              <a:rPr lang="ja-JP" altLang="en-US" sz="4000" b="1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postponed to "</a:t>
            </a:r>
            <a:r>
              <a:rPr lang="ja-JP" altLang="en-US" sz="4000" b="1" baseline="0">
                <a:latin typeface="ＭＳ Ｐ明朝" panose="02020600040205080304" pitchFamily="18" charset="-128"/>
                <a:ea typeface="ＭＳ Ｐ明朝" panose="02020600040205080304" pitchFamily="18" charset="-128"/>
              </a:rPr>
              <a:t>The </a:t>
            </a:r>
            <a:r>
              <a:rPr lang="en-US" altLang="ja-JP" sz="4000" b="1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1st </a:t>
            </a:r>
            <a:r>
              <a:rPr lang="ja-JP" altLang="en-US" sz="4000" b="1" baseline="0">
                <a:latin typeface="ＭＳ Ｐ明朝" panose="02020600040205080304" pitchFamily="18" charset="-128"/>
                <a:ea typeface="ＭＳ Ｐ明朝" panose="02020600040205080304" pitchFamily="18" charset="-128"/>
              </a:rPr>
              <a:t>ASP </a:t>
            </a:r>
            <a:r>
              <a:rPr lang="en-US" altLang="ja-JP" sz="4000" b="1" baseline="0" dirty="0">
                <a:solidFill>
                  <a:srgbClr val="FF000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2022 </a:t>
            </a:r>
            <a:r>
              <a:rPr lang="ja-JP" altLang="en-US" sz="4000" b="1" baseline="0">
                <a:solidFill>
                  <a:srgbClr val="FF000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Tokyo</a:t>
            </a:r>
            <a:r>
              <a:rPr lang="ja-JP" altLang="en-US" sz="4000" b="1" baseline="0">
                <a:latin typeface="ＭＳ Ｐ明朝" panose="02020600040205080304" pitchFamily="18" charset="-128"/>
                <a:ea typeface="ＭＳ Ｐ明朝" panose="02020600040205080304" pitchFamily="18" charset="-128"/>
              </a:rPr>
              <a:t>"</a:t>
            </a:r>
            <a:r>
              <a:rPr lang="ja-JP" altLang="en-US" sz="4000" b="1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.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EB1C19E-3650-F6FA-C359-C9367C4A7DE1}"/>
              </a:ext>
            </a:extLst>
          </p:cNvPr>
          <p:cNvSpPr/>
          <p:nvPr/>
        </p:nvSpPr>
        <p:spPr bwMode="auto">
          <a:xfrm>
            <a:off x="5580112" y="7102159"/>
            <a:ext cx="1702485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78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3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build="p" bldLvl="5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1st Congress of the Asian Society for Psoriasis (ASP) 2022">
            <a:extLst>
              <a:ext uri="{FF2B5EF4-FFF2-40B4-BE49-F238E27FC236}">
                <a16:creationId xmlns:a16="http://schemas.microsoft.com/office/drawing/2014/main" id="{3E6F0E63-9CFA-74C5-6FF0-728E21BD7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" y="5556"/>
            <a:ext cx="9144000" cy="138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739EA9C-79C2-598C-3EE4-2967B084C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" y="1391443"/>
            <a:ext cx="9144000" cy="54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トラック 14">
            <a:hlinkClick r:id="" action="ppaction://media"/>
            <a:extLst>
              <a:ext uri="{FF2B5EF4-FFF2-40B4-BE49-F238E27FC236}">
                <a16:creationId xmlns:a16="http://schemas.microsoft.com/office/drawing/2014/main" id="{F0FFE7B6-C599-6BE9-47E5-E8380C0A7D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99" end="5423.6485"/>
                  <p14:fade out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A950097E-8962-3747-FEEF-61DD95EE69A3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5696" y="294183"/>
            <a:ext cx="5760640" cy="56166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縦巻き 2">
            <a:extLst>
              <a:ext uri="{FF2B5EF4-FFF2-40B4-BE49-F238E27FC236}">
                <a16:creationId xmlns:a16="http://schemas.microsoft.com/office/drawing/2014/main" id="{89248B9E-1DE3-57F8-48AF-6F7FA99DC525}"/>
              </a:ext>
            </a:extLst>
          </p:cNvPr>
          <p:cNvSpPr/>
          <p:nvPr/>
        </p:nvSpPr>
        <p:spPr bwMode="auto">
          <a:xfrm rot="10800000">
            <a:off x="327726" y="426866"/>
            <a:ext cx="8640960" cy="5779547"/>
          </a:xfrm>
          <a:prstGeom prst="verticalScroll">
            <a:avLst>
              <a:gd name="adj" fmla="val 5881"/>
            </a:avLst>
          </a:prstGeom>
          <a:solidFill>
            <a:schemeClr val="accent1">
              <a:alpha val="80000"/>
            </a:schemeClr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89F7F2E-461D-DC84-FCEF-173AE0C101C5}"/>
              </a:ext>
            </a:extLst>
          </p:cNvPr>
          <p:cNvSpPr txBox="1"/>
          <p:nvPr/>
        </p:nvSpPr>
        <p:spPr>
          <a:xfrm>
            <a:off x="945734" y="836712"/>
            <a:ext cx="740494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b="1" baseline="0" dirty="0">
                <a:latin typeface="MS PMincho" panose="02020600040205080304" pitchFamily="18" charset="-128"/>
                <a:ea typeface="MS PMincho" panose="02020600040205080304" pitchFamily="18" charset="-128"/>
              </a:rPr>
              <a:t>　　</a:t>
            </a:r>
            <a:r>
              <a:rPr lang="en-US" altLang="ja-JP" sz="3200" b="1" baseline="0" dirty="0">
                <a:latin typeface="MS PMincho" panose="02020600040205080304" pitchFamily="18" charset="-128"/>
                <a:ea typeface="MS PMincho" panose="02020600040205080304" pitchFamily="18" charset="-128"/>
              </a:rPr>
              <a:t>Thank you for your attention!</a:t>
            </a:r>
          </a:p>
          <a:p>
            <a:r>
              <a:rPr lang="ja-JP" altLang="en-US" sz="3200" b="1" baseline="0" dirty="0">
                <a:latin typeface="MS PMincho" panose="02020600040205080304" pitchFamily="18" charset="-128"/>
                <a:ea typeface="MS PMincho" panose="02020600040205080304" pitchFamily="18" charset="-128"/>
              </a:rPr>
              <a:t>　　You have seen The ASP's path to date.</a:t>
            </a:r>
          </a:p>
          <a:p>
            <a:endParaRPr lang="ja-JP" altLang="en-US" sz="3200" b="1" baseline="0" dirty="0">
              <a:latin typeface="MS PMincho" panose="02020600040205080304" pitchFamily="18" charset="-128"/>
              <a:ea typeface="MS PMincho" panose="02020600040205080304" pitchFamily="18" charset="-128"/>
            </a:endParaRPr>
          </a:p>
          <a:p>
            <a:r>
              <a:rPr lang="ja-JP" altLang="en-US" sz="3200" b="1" baseline="0" dirty="0">
                <a:latin typeface="MS PMincho" panose="02020600040205080304" pitchFamily="18" charset="-128"/>
                <a:ea typeface="MS PMincho" panose="02020600040205080304" pitchFamily="18" charset="-128"/>
              </a:rPr>
              <a:t>　　So, in light of this, and in order to "consider the path that The ASP should take in the future," we would like to report on the items approved </a:t>
            </a:r>
            <a:endParaRPr lang="en-US" altLang="ja-JP" sz="3200" b="1" baseline="0" dirty="0">
              <a:latin typeface="MS PMincho" panose="02020600040205080304" pitchFamily="18" charset="-128"/>
              <a:ea typeface="MS PMincho" panose="02020600040205080304" pitchFamily="18" charset="-128"/>
            </a:endParaRPr>
          </a:p>
          <a:p>
            <a:r>
              <a:rPr lang="ja-JP" altLang="en-US" sz="3200" b="1" baseline="0" dirty="0">
                <a:latin typeface="MS PMincho" panose="02020600040205080304" pitchFamily="18" charset="-128"/>
                <a:ea typeface="MS PMincho" panose="02020600040205080304" pitchFamily="18" charset="-128"/>
              </a:rPr>
              <a:t>by the Board of Directors for The ASP beginning in FY2023.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76BBF0A-57BE-FCA2-9373-AD580B11BC48}"/>
              </a:ext>
            </a:extLst>
          </p:cNvPr>
          <p:cNvSpPr txBox="1"/>
          <p:nvPr/>
        </p:nvSpPr>
        <p:spPr>
          <a:xfrm>
            <a:off x="2261221" y="5837202"/>
            <a:ext cx="4475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aseline="0" dirty="0">
                <a:solidFill>
                  <a:srgbClr val="FF0000"/>
                </a:solidFill>
              </a:rPr>
              <a:t>The Asian Society for Psoriasis (ASP)</a:t>
            </a:r>
            <a:endParaRPr kumimoji="1" lang="ja-JP" altLang="en-US" sz="2000" baseline="0">
              <a:solidFill>
                <a:srgbClr val="FF0000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C67B545-3F74-7645-6FF7-C7C9D5340B10}"/>
              </a:ext>
            </a:extLst>
          </p:cNvPr>
          <p:cNvSpPr/>
          <p:nvPr/>
        </p:nvSpPr>
        <p:spPr bwMode="auto">
          <a:xfrm>
            <a:off x="5580112" y="7102159"/>
            <a:ext cx="1702485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15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4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3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7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4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uiExpand="1" build="p" bldLvl="5"/>
      <p:bldP spid="8" grpId="0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3" descr="20190704 HP表紙・asp_website_04.jpg">
            <a:extLst>
              <a:ext uri="{FF2B5EF4-FFF2-40B4-BE49-F238E27FC236}">
                <a16:creationId xmlns:a16="http://schemas.microsoft.com/office/drawing/2014/main" id="{6FB9B601-8BEA-5738-D6EB-5F8A91AE93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642" b="83891"/>
          <a:stretch/>
        </p:blipFill>
        <p:spPr bwMode="auto">
          <a:xfrm>
            <a:off x="827584" y="188640"/>
            <a:ext cx="7164288" cy="11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78A4C3-7130-9ACE-ED46-A23F3A43A369}"/>
              </a:ext>
            </a:extLst>
          </p:cNvPr>
          <p:cNvSpPr txBox="1"/>
          <p:nvPr/>
        </p:nvSpPr>
        <p:spPr>
          <a:xfrm>
            <a:off x="791445" y="1484784"/>
            <a:ext cx="7561110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aseline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Results of Board </a:t>
            </a:r>
            <a:r>
              <a:rPr lang="en-US" altLang="ja-JP" sz="2800" baseline="0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Meeting</a:t>
            </a:r>
            <a:r>
              <a:rPr lang="ja-JP" altLang="en-US" sz="2800" baseline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</a:t>
            </a:r>
            <a:r>
              <a:rPr lang="en-US" altLang="ja-JP" sz="2800" baseline="0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2022</a:t>
            </a:r>
            <a:endParaRPr lang="ja-JP" altLang="en-US" sz="2800" baseline="0">
              <a:solidFill>
                <a:srgbClr val="FF000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endParaRPr lang="ja-JP" altLang="en-US" sz="2000" baseline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r>
              <a:rPr lang="ja-JP" altLang="en-US" sz="2800" baseline="0">
                <a:solidFill>
                  <a:srgbClr val="0070C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Resolved Item 1</a:t>
            </a:r>
          </a:p>
          <a:p>
            <a:r>
              <a:rPr lang="ja-JP" altLang="en-US" sz="2400" baseline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</a:t>
            </a:r>
            <a:r>
              <a:rPr lang="en-US" altLang="ja-JP" sz="2400" baseline="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</a:t>
            </a:r>
            <a:r>
              <a:rPr lang="ja-JP" altLang="en-US" sz="2400" baseline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Approval of reappointment of </a:t>
            </a:r>
            <a:endParaRPr lang="en-US" altLang="ja-JP" sz="2400" baseline="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r>
              <a:rPr lang="ja-JP" altLang="en-US" sz="2400" baseline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all </a:t>
            </a:r>
            <a:r>
              <a:rPr lang="en-US" altLang="ja-JP" sz="2400" baseline="0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S</a:t>
            </a:r>
            <a:r>
              <a:rPr lang="ja-JP" altLang="en-US" sz="2400" baseline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pecial </a:t>
            </a:r>
            <a:r>
              <a:rPr lang="en-US" altLang="ja-JP" sz="2400" baseline="0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A</a:t>
            </a:r>
            <a:r>
              <a:rPr lang="ja-JP" altLang="en-US" sz="2400" baseline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dvisors and </a:t>
            </a:r>
            <a:r>
              <a:rPr lang="en-US" altLang="ja-JP" sz="2400" baseline="0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all Director</a:t>
            </a:r>
            <a:r>
              <a:rPr lang="ja-JP" altLang="en-US" sz="2400" baseline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s </a:t>
            </a:r>
            <a:r>
              <a:rPr lang="ja-JP" altLang="en-US" sz="2400" baseline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for</a:t>
            </a:r>
            <a:r>
              <a:rPr lang="en-US" altLang="ja-JP" sz="2400" baseline="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</a:t>
            </a:r>
            <a:r>
              <a:rPr lang="ja-JP" altLang="en-US" sz="2400" baseline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FY2022</a:t>
            </a:r>
          </a:p>
          <a:p>
            <a:endParaRPr lang="ja-JP" altLang="en-US" sz="1600" baseline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r>
              <a:rPr lang="ja-JP" altLang="en-US" sz="2800" baseline="0">
                <a:solidFill>
                  <a:srgbClr val="0070C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Resolved Item 2</a:t>
            </a:r>
          </a:p>
          <a:p>
            <a:r>
              <a:rPr lang="ja-JP" altLang="en-US" sz="2800" baseline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</a:t>
            </a:r>
            <a:r>
              <a:rPr lang="ja-JP" altLang="en-US" sz="2400" baseline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Dr. </a:t>
            </a:r>
            <a:r>
              <a:rPr lang="en-US" altLang="ja-JP" sz="2400" baseline="0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OZAWA </a:t>
            </a:r>
            <a:r>
              <a:rPr lang="ja-JP" altLang="en-US" sz="2400" baseline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Akira </a:t>
            </a:r>
            <a:r>
              <a:rPr lang="ja-JP" altLang="en-US" sz="2400" baseline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as </a:t>
            </a:r>
            <a:r>
              <a:rPr lang="en-US" altLang="ja-JP" sz="2400" baseline="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President</a:t>
            </a:r>
            <a:r>
              <a:rPr lang="ja-JP" altLang="en-US" sz="2400" baseline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of the </a:t>
            </a:r>
            <a:r>
              <a:rPr lang="en-US" altLang="ja-JP" sz="2400" baseline="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ASP </a:t>
            </a:r>
          </a:p>
          <a:p>
            <a:r>
              <a:rPr lang="ja-JP" altLang="en-US" sz="2400" baseline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for two years from FY2023</a:t>
            </a:r>
          </a:p>
          <a:p>
            <a:endParaRPr lang="ja-JP" altLang="en-US" sz="1600" baseline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r>
              <a:rPr lang="ja-JP" altLang="en-US" sz="2800" baseline="0">
                <a:solidFill>
                  <a:srgbClr val="0070C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Resol</a:t>
            </a:r>
            <a:r>
              <a:rPr lang="en-US" altLang="ja-JP" sz="2800" baseline="0" dirty="0" err="1">
                <a:solidFill>
                  <a:srgbClr val="0070C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ved</a:t>
            </a:r>
            <a:r>
              <a:rPr lang="en-US" altLang="ja-JP" sz="2800" baseline="0" dirty="0">
                <a:solidFill>
                  <a:srgbClr val="0070C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Item</a:t>
            </a:r>
            <a:r>
              <a:rPr lang="ja-JP" altLang="en-US" sz="2800" baseline="0">
                <a:solidFill>
                  <a:srgbClr val="0070C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3</a:t>
            </a:r>
          </a:p>
          <a:p>
            <a:r>
              <a:rPr lang="ja-JP" altLang="en-US" sz="2800" baseline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</a:t>
            </a:r>
            <a:r>
              <a:rPr lang="ja-JP" altLang="en-US" sz="2400" baseline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Approval of </a:t>
            </a:r>
            <a:r>
              <a:rPr lang="ja-JP" altLang="en-US" sz="2400" baseline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new Special Advisors and Directors</a:t>
            </a:r>
            <a:r>
              <a:rPr lang="ja-JP" altLang="en-US" sz="2400" baseline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for two years from FY2023</a:t>
            </a:r>
            <a:endParaRPr lang="ja-JP" altLang="en-US" sz="2800" baseline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D0FD88E-AC10-A826-360E-3E67D8E255B9}"/>
              </a:ext>
            </a:extLst>
          </p:cNvPr>
          <p:cNvSpPr/>
          <p:nvPr/>
        </p:nvSpPr>
        <p:spPr bwMode="auto">
          <a:xfrm>
            <a:off x="5580112" y="7102159"/>
            <a:ext cx="1702485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65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81543AE7-9BF0-2B35-062F-F97A0087A0A6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8633" y="98075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0DC93A3-4CE1-5D20-7AFC-71CB2D4098C9}"/>
              </a:ext>
            </a:extLst>
          </p:cNvPr>
          <p:cNvSpPr txBox="1"/>
          <p:nvPr/>
        </p:nvSpPr>
        <p:spPr>
          <a:xfrm>
            <a:off x="1459635" y="206616"/>
            <a:ext cx="16882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</a:t>
            </a:r>
            <a:r>
              <a:rPr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2 3</a:t>
            </a:r>
            <a:endParaRPr kumimoji="1" lang="ja-JP" altLang="en-US" sz="4400" i="1" baseline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pic>
        <p:nvPicPr>
          <p:cNvPr id="18" name="図 17" descr="Macintosh HD:Users:akiraozawa:Desktop:2017 Akira OZAWAのコピー.jpg">
            <a:extLst>
              <a:ext uri="{FF2B5EF4-FFF2-40B4-BE49-F238E27FC236}">
                <a16:creationId xmlns:a16="http://schemas.microsoft.com/office/drawing/2014/main" id="{90889978-97E2-E072-15A1-A0C8D2F0E99A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541"/>
          <a:stretch/>
        </p:blipFill>
        <p:spPr bwMode="auto">
          <a:xfrm flipH="1">
            <a:off x="1473073" y="1718927"/>
            <a:ext cx="2314080" cy="2921508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4182A6F-C924-913A-B9A7-2036725E7738}"/>
              </a:ext>
            </a:extLst>
          </p:cNvPr>
          <p:cNvSpPr/>
          <p:nvPr/>
        </p:nvSpPr>
        <p:spPr>
          <a:xfrm>
            <a:off x="1636629" y="1366384"/>
            <a:ext cx="1962397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The President</a:t>
            </a:r>
            <a:r>
              <a:rPr lang="ja-JP" altLang="ja-JP" sz="3200" dirty="0">
                <a:solidFill>
                  <a:srgbClr val="FF0000"/>
                </a:solidFill>
              </a:rPr>
              <a:t> 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C8D185B-5A71-4EA5-4718-565862DC6EE6}"/>
              </a:ext>
            </a:extLst>
          </p:cNvPr>
          <p:cNvSpPr/>
          <p:nvPr/>
        </p:nvSpPr>
        <p:spPr>
          <a:xfrm>
            <a:off x="1129060" y="5090917"/>
            <a:ext cx="27948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/>
              <a:t> </a:t>
            </a:r>
            <a:r>
              <a:rPr lang="en-US" altLang="ja-JP" sz="2400" dirty="0"/>
              <a:t>OZAWA Akira, M.D. &amp; Ph.D.</a:t>
            </a:r>
          </a:p>
          <a:p>
            <a:r>
              <a:rPr lang="en-US" altLang="ja-JP" sz="2400" dirty="0"/>
              <a:t>                </a:t>
            </a:r>
            <a:r>
              <a:rPr lang="en-US" altLang="ja-JP" sz="2400" dirty="0">
                <a:solidFill>
                  <a:srgbClr val="FF0000"/>
                </a:solidFill>
              </a:rPr>
              <a:t>(JAPAN)</a:t>
            </a:r>
            <a:endParaRPr lang="ja-JP" altLang="ja-JP" sz="2400" dirty="0">
              <a:solidFill>
                <a:srgbClr val="FF0000"/>
              </a:solidFill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6BA59A52-20AE-F0F7-C3FB-E44EAAEFE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5894" y="5245602"/>
            <a:ext cx="34634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"/>
              </a:rPr>
              <a:t> </a:t>
            </a:r>
            <a:endParaRPr kumimoji="0" lang="ja-JP" altLang="ja-JP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"/>
              </a:rPr>
              <a:t>ASAWANONDA Pravit, M.D. &amp; DSc.</a:t>
            </a: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aseline="0" dirty="0">
                <a:solidFill>
                  <a:srgbClr val="FF0000"/>
                </a:solidFill>
                <a:latin typeface="Arial" panose="020B0604020202020204" pitchFamily="34" charset="0"/>
                <a:ea typeface="MS"/>
              </a:rPr>
              <a:t>                   (THAILAND)</a:t>
            </a:r>
            <a:r>
              <a:rPr kumimoji="0" lang="ja-JP" altLang="ja-JP" sz="16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MS"/>
              </a:rPr>
              <a:t> 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DB9FBD72-D90E-9111-DAC3-4195E7331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298" y="2633247"/>
            <a:ext cx="2318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"/>
              </a:rPr>
              <a:t>ETOH </a:t>
            </a:r>
            <a:r>
              <a:rPr kumimoji="0" lang="en-US" altLang="ja-JP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"/>
              </a:rPr>
              <a:t>Takafumi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"/>
              </a:rPr>
              <a:t>, M.</a:t>
            </a:r>
            <a:r>
              <a:rPr kumimoji="0" lang="ja-JP" altLang="ja-JP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"/>
              </a:rPr>
              <a:t>D. </a:t>
            </a: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aseline="0" dirty="0">
                <a:solidFill>
                  <a:srgbClr val="FF0000"/>
                </a:solidFill>
                <a:latin typeface="Arial" panose="020B0604020202020204" pitchFamily="34" charset="0"/>
                <a:ea typeface="MS"/>
              </a:rPr>
              <a:t>            (JAPAN)</a:t>
            </a:r>
            <a:r>
              <a:rPr kumimoji="0" lang="ja-JP" altLang="ja-JP" sz="16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MS"/>
              </a:rPr>
              <a:t> </a:t>
            </a:r>
            <a:endParaRPr kumimoji="0" lang="ja-JP" altLang="ja-JP" sz="1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942D1EFC-6839-A3C5-BF30-4A21BB916E37}"/>
              </a:ext>
            </a:extLst>
          </p:cNvPr>
          <p:cNvSpPr/>
          <p:nvPr/>
        </p:nvSpPr>
        <p:spPr>
          <a:xfrm>
            <a:off x="4776813" y="344385"/>
            <a:ext cx="2812950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The Special Advisors</a:t>
            </a:r>
            <a:r>
              <a:rPr lang="ja-JP" altLang="ja-JP" sz="3200">
                <a:solidFill>
                  <a:srgbClr val="FF0000"/>
                </a:solidFill>
              </a:rPr>
              <a:t> 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3" name="図 2" descr="スーツ姿の男性の顔&#10;&#10;自動的に生成された説明">
            <a:extLst>
              <a:ext uri="{FF2B5EF4-FFF2-40B4-BE49-F238E27FC236}">
                <a16:creationId xmlns:a16="http://schemas.microsoft.com/office/drawing/2014/main" id="{9A572F53-3D77-3E12-AE29-1B3C91143B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05" y="569497"/>
            <a:ext cx="1339850" cy="2063750"/>
          </a:xfrm>
          <a:prstGeom prst="rect">
            <a:avLst/>
          </a:prstGeom>
        </p:spPr>
      </p:pic>
      <p:pic>
        <p:nvPicPr>
          <p:cNvPr id="5" name="図 4" descr="若い男性の顔&#10;&#10;自動的に生成された説明">
            <a:extLst>
              <a:ext uri="{FF2B5EF4-FFF2-40B4-BE49-F238E27FC236}">
                <a16:creationId xmlns:a16="http://schemas.microsoft.com/office/drawing/2014/main" id="{736F831F-3824-2491-C985-1351C4ED079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252" y="3218022"/>
            <a:ext cx="1385775" cy="2046542"/>
          </a:xfrm>
          <a:prstGeom prst="rect">
            <a:avLst/>
          </a:prstGeom>
        </p:spPr>
      </p:pic>
      <p:pic>
        <p:nvPicPr>
          <p:cNvPr id="2" name="図 1" descr="images.png">
            <a:extLst>
              <a:ext uri="{FF2B5EF4-FFF2-40B4-BE49-F238E27FC236}">
                <a16:creationId xmlns:a16="http://schemas.microsoft.com/office/drawing/2014/main" id="{40617415-77FE-27AC-DFE8-EE0512BE00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15" y="4241293"/>
            <a:ext cx="957312" cy="665492"/>
          </a:xfrm>
          <a:prstGeom prst="rect">
            <a:avLst/>
          </a:prstGeom>
          <a:ln>
            <a:noFill/>
          </a:ln>
        </p:spPr>
      </p:pic>
      <p:pic>
        <p:nvPicPr>
          <p:cNvPr id="4" name="図 3" descr="images.png">
            <a:extLst>
              <a:ext uri="{FF2B5EF4-FFF2-40B4-BE49-F238E27FC236}">
                <a16:creationId xmlns:a16="http://schemas.microsoft.com/office/drawing/2014/main" id="{A016E86E-012B-93B7-7ED2-23BE4CADA1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574" y="1850304"/>
            <a:ext cx="957312" cy="665492"/>
          </a:xfrm>
          <a:prstGeom prst="rect">
            <a:avLst/>
          </a:prstGeom>
          <a:ln>
            <a:noFill/>
          </a:ln>
        </p:spPr>
      </p:pic>
      <p:pic>
        <p:nvPicPr>
          <p:cNvPr id="6" name="Picture 4" descr="タイ国旗ステッカー（シール）屋外耐候耐水 SSサイズ 3.3cm×5cm　アジア　／防水 旗 長持ち UVカット 小さい 小さめ 海外 旅行 スポーツ 観戦 応援 車 スーツケース 小物 スマホ 携帯 雑貨 グッズ">
            <a:extLst>
              <a:ext uri="{FF2B5EF4-FFF2-40B4-BE49-F238E27FC236}">
                <a16:creationId xmlns:a16="http://schemas.microsoft.com/office/drawing/2014/main" id="{642312A3-CBEE-E04E-7C96-49A498315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4" t="25633" r="15467" b="27398"/>
          <a:stretch/>
        </p:blipFill>
        <p:spPr bwMode="auto">
          <a:xfrm>
            <a:off x="4499992" y="4471032"/>
            <a:ext cx="860783" cy="63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82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8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800"/>
                            </p:stCondLst>
                            <p:childTnLst>
                              <p:par>
                                <p:cTn id="4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uild="p" bldLvl="5"/>
      <p:bldP spid="22" grpId="0"/>
      <p:bldP spid="24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9529E741-7276-0B09-C340-6BA73B209341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8633" y="98075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54BB958-D7EC-6239-34BC-C57025166244}"/>
              </a:ext>
            </a:extLst>
          </p:cNvPr>
          <p:cNvSpPr txBox="1"/>
          <p:nvPr/>
        </p:nvSpPr>
        <p:spPr>
          <a:xfrm>
            <a:off x="1459635" y="206616"/>
            <a:ext cx="16882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</a:t>
            </a:r>
            <a:r>
              <a:rPr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2 3</a:t>
            </a:r>
            <a:endParaRPr kumimoji="1" lang="ja-JP" altLang="en-US" sz="4400" i="1" baseline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CFC20EE-5513-3631-7264-26573F4CC54D}"/>
              </a:ext>
            </a:extLst>
          </p:cNvPr>
          <p:cNvSpPr/>
          <p:nvPr/>
        </p:nvSpPr>
        <p:spPr>
          <a:xfrm>
            <a:off x="831368" y="1124744"/>
            <a:ext cx="1824538" cy="748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The Directors</a:t>
            </a:r>
          </a:p>
          <a:p>
            <a:r>
              <a:rPr lang="ja-JP" altLang="en-US" sz="3200">
                <a:solidFill>
                  <a:srgbClr val="FF0000"/>
                </a:solidFill>
              </a:rPr>
              <a:t>（</a:t>
            </a:r>
            <a:r>
              <a:rPr lang="en-US" altLang="ja-JP" sz="3200" dirty="0">
                <a:solidFill>
                  <a:srgbClr val="FF0000"/>
                </a:solidFill>
              </a:rPr>
              <a:t>KOREA</a:t>
            </a:r>
            <a:r>
              <a:rPr lang="ja-JP" altLang="en-US" sz="3200">
                <a:solidFill>
                  <a:srgbClr val="FF0000"/>
                </a:solidFill>
              </a:rPr>
              <a:t>）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7" name="図 6" descr="黒いシャツを着ている女性の顔&#10;&#10;自動的に生成された説明">
            <a:extLst>
              <a:ext uri="{FF2B5EF4-FFF2-40B4-BE49-F238E27FC236}">
                <a16:creationId xmlns:a16="http://schemas.microsoft.com/office/drawing/2014/main" id="{C53F1221-E88C-DA59-8514-777EB7EFE4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50" y="4015349"/>
            <a:ext cx="1227970" cy="162095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CD6A693-4665-E3B9-910F-5AC1097D8276}"/>
              </a:ext>
            </a:extLst>
          </p:cNvPr>
          <p:cNvSpPr txBox="1"/>
          <p:nvPr/>
        </p:nvSpPr>
        <p:spPr>
          <a:xfrm>
            <a:off x="4344669" y="5608078"/>
            <a:ext cx="1917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aseline="0" dirty="0"/>
              <a:t>PARK </a:t>
            </a:r>
            <a:r>
              <a:rPr kumimoji="1" lang="en-US" altLang="ja-JP" sz="1400" baseline="0" dirty="0" err="1"/>
              <a:t>Eun</a:t>
            </a:r>
            <a:r>
              <a:rPr kumimoji="1" lang="en-US" altLang="ja-JP" sz="1400" baseline="0" dirty="0"/>
              <a:t> </a:t>
            </a:r>
            <a:r>
              <a:rPr kumimoji="1" lang="en-US" altLang="ja-JP" sz="1400" baseline="0" dirty="0" err="1"/>
              <a:t>Joo</a:t>
            </a:r>
            <a:r>
              <a:rPr lang="en-US" altLang="ja-JP" sz="1400" baseline="0" dirty="0"/>
              <a:t>, Ph.D.</a:t>
            </a:r>
            <a:endParaRPr kumimoji="1" lang="ja-JP" altLang="en-US" sz="1400" baseline="0"/>
          </a:p>
        </p:txBody>
      </p:sp>
      <p:pic>
        <p:nvPicPr>
          <p:cNvPr id="10" name="図 9" descr="少年の顔&#10;&#10;自動的に生成された説明">
            <a:extLst>
              <a:ext uri="{FF2B5EF4-FFF2-40B4-BE49-F238E27FC236}">
                <a16:creationId xmlns:a16="http://schemas.microsoft.com/office/drawing/2014/main" id="{82E03200-03B9-95FA-7164-0DC7BABD24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98" y="3877516"/>
            <a:ext cx="1528061" cy="165719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4C0D680-07D7-653D-E233-7E005673EA48}"/>
              </a:ext>
            </a:extLst>
          </p:cNvPr>
          <p:cNvSpPr txBox="1"/>
          <p:nvPr/>
        </p:nvSpPr>
        <p:spPr>
          <a:xfrm>
            <a:off x="269265" y="5563034"/>
            <a:ext cx="267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aseline="0" dirty="0"/>
              <a:t>JUNG </a:t>
            </a:r>
            <a:r>
              <a:rPr lang="en-US" altLang="ja-JP" sz="1400" baseline="0" dirty="0" err="1"/>
              <a:t>Kyungeun</a:t>
            </a:r>
            <a:r>
              <a:rPr lang="en-US" altLang="ja-JP" sz="1400" baseline="0" dirty="0"/>
              <a:t>, M.D. &amp; Ph.D.</a:t>
            </a:r>
            <a:endParaRPr kumimoji="1" lang="ja-JP" altLang="en-US" sz="1400" baseline="0"/>
          </a:p>
        </p:txBody>
      </p:sp>
      <p:pic>
        <p:nvPicPr>
          <p:cNvPr id="14" name="図 13" descr="メガネをかけた少年&#10;&#10;自動的に生成された説明">
            <a:extLst>
              <a:ext uri="{FF2B5EF4-FFF2-40B4-BE49-F238E27FC236}">
                <a16:creationId xmlns:a16="http://schemas.microsoft.com/office/drawing/2014/main" id="{5B080428-163B-8970-DF92-A4F79AF9F8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778" y="1413837"/>
            <a:ext cx="1238027" cy="194096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2960C4F-7410-DF73-98E0-658DB36CB18D}"/>
              </a:ext>
            </a:extLst>
          </p:cNvPr>
          <p:cNvSpPr txBox="1"/>
          <p:nvPr/>
        </p:nvSpPr>
        <p:spPr>
          <a:xfrm>
            <a:off x="4203340" y="3569739"/>
            <a:ext cx="2628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aseline="0" dirty="0"/>
              <a:t>BAEK </a:t>
            </a:r>
            <a:r>
              <a:rPr lang="en-US" altLang="ja-JP" sz="1400" baseline="0" dirty="0" err="1"/>
              <a:t>Yoo</a:t>
            </a:r>
            <a:r>
              <a:rPr lang="en-US" altLang="ja-JP" sz="1400" baseline="0" dirty="0"/>
              <a:t> Sang, M.D. &amp; Ph.D.</a:t>
            </a:r>
            <a:endParaRPr kumimoji="1" lang="ja-JP" altLang="en-US" sz="1400" baseline="0"/>
          </a:p>
        </p:txBody>
      </p:sp>
      <p:pic>
        <p:nvPicPr>
          <p:cNvPr id="17" name="図 16" descr="白いシャツを着ている女性の顔&#10;&#10;自動的に生成された説明">
            <a:extLst>
              <a:ext uri="{FF2B5EF4-FFF2-40B4-BE49-F238E27FC236}">
                <a16:creationId xmlns:a16="http://schemas.microsoft.com/office/drawing/2014/main" id="{C5033927-8E89-7D81-5067-AD811FA6EC7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66" y="3914867"/>
            <a:ext cx="1143000" cy="161290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7EA0041-607E-53FC-5890-AAAB2D9B352E}"/>
              </a:ext>
            </a:extLst>
          </p:cNvPr>
          <p:cNvSpPr txBox="1"/>
          <p:nvPr/>
        </p:nvSpPr>
        <p:spPr>
          <a:xfrm>
            <a:off x="2106201" y="5902938"/>
            <a:ext cx="2555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aseline="0" dirty="0"/>
              <a:t>KIM </a:t>
            </a:r>
            <a:r>
              <a:rPr lang="en-US" altLang="ja-JP" sz="1400" baseline="0" dirty="0" err="1"/>
              <a:t>Jeong</a:t>
            </a:r>
            <a:r>
              <a:rPr lang="en-US" altLang="ja-JP" sz="1400" baseline="0" dirty="0"/>
              <a:t> </a:t>
            </a:r>
            <a:r>
              <a:rPr lang="en-US" altLang="ja-JP" sz="1400" baseline="0" dirty="0" err="1"/>
              <a:t>Eun</a:t>
            </a:r>
            <a:r>
              <a:rPr lang="en-US" altLang="ja-JP" sz="1400" baseline="0" dirty="0"/>
              <a:t>, M.D. &amp; Ph.D.</a:t>
            </a:r>
            <a:endParaRPr kumimoji="1" lang="ja-JP" altLang="en-US" sz="1400" baseline="0"/>
          </a:p>
        </p:txBody>
      </p:sp>
      <p:pic>
        <p:nvPicPr>
          <p:cNvPr id="20" name="図 19" descr="スーツを着た男性&#10;&#10;自動的に生成された説明">
            <a:extLst>
              <a:ext uri="{FF2B5EF4-FFF2-40B4-BE49-F238E27FC236}">
                <a16:creationId xmlns:a16="http://schemas.microsoft.com/office/drawing/2014/main" id="{C82E8CC9-8706-032D-DF30-FC3830E7D4E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628" y="1274888"/>
            <a:ext cx="1618049" cy="2053176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A717F53-2CCC-F0CE-D250-8EF3E5737ADF}"/>
              </a:ext>
            </a:extLst>
          </p:cNvPr>
          <p:cNvSpPr txBox="1"/>
          <p:nvPr/>
        </p:nvSpPr>
        <p:spPr>
          <a:xfrm>
            <a:off x="6221853" y="3321876"/>
            <a:ext cx="2557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aseline="0" dirty="0"/>
              <a:t>JEONG </a:t>
            </a:r>
            <a:r>
              <a:rPr lang="en-US" altLang="ja-JP" sz="1400" baseline="0" dirty="0" err="1"/>
              <a:t>Kiheon</a:t>
            </a:r>
            <a:r>
              <a:rPr lang="en-US" altLang="ja-JP" sz="1400" baseline="0" dirty="0"/>
              <a:t>, M.D. &amp; Ph.D.</a:t>
            </a:r>
            <a:endParaRPr kumimoji="1" lang="ja-JP" altLang="en-US" sz="1400" baseline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FCC92A6-F995-F6EE-476C-DFE4102F9E69}"/>
              </a:ext>
            </a:extLst>
          </p:cNvPr>
          <p:cNvSpPr txBox="1"/>
          <p:nvPr/>
        </p:nvSpPr>
        <p:spPr>
          <a:xfrm>
            <a:off x="2376349" y="3252248"/>
            <a:ext cx="2308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aseline="0" dirty="0"/>
              <a:t>LEE </a:t>
            </a:r>
            <a:r>
              <a:rPr lang="en-US" altLang="ja-JP" sz="1400" baseline="0" dirty="0" err="1"/>
              <a:t>Eun</a:t>
            </a:r>
            <a:r>
              <a:rPr lang="en-US" altLang="ja-JP" sz="1400" baseline="0" dirty="0"/>
              <a:t> So, M.D. &amp; Ph.D.</a:t>
            </a:r>
            <a:endParaRPr kumimoji="1" lang="ja-JP" altLang="en-US" sz="1400" baseline="0"/>
          </a:p>
        </p:txBody>
      </p:sp>
      <p:pic>
        <p:nvPicPr>
          <p:cNvPr id="23" name="그림 1">
            <a:extLst>
              <a:ext uri="{FF2B5EF4-FFF2-40B4-BE49-F238E27FC236}">
                <a16:creationId xmlns:a16="http://schemas.microsoft.com/office/drawing/2014/main" id="{C3E0E9D9-22CF-A811-68CF-7DC5BE5ABC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2" t="10852" r="32242" b="40194"/>
          <a:stretch/>
        </p:blipFill>
        <p:spPr>
          <a:xfrm>
            <a:off x="2854968" y="1360075"/>
            <a:ext cx="1284024" cy="1940967"/>
          </a:xfrm>
          <a:prstGeom prst="ellipse">
            <a:avLst/>
          </a:prstGeom>
        </p:spPr>
      </p:pic>
      <p:pic>
        <p:nvPicPr>
          <p:cNvPr id="6" name="Picture 16" descr="korea">
            <a:extLst>
              <a:ext uri="{FF2B5EF4-FFF2-40B4-BE49-F238E27FC236}">
                <a16:creationId xmlns:a16="http://schemas.microsoft.com/office/drawing/2014/main" id="{B448F254-542A-E591-9E5E-9773125A9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036" y="1814615"/>
            <a:ext cx="864096" cy="59907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63C389D-5E7B-C679-52C9-4E5D3C565DC8}"/>
              </a:ext>
            </a:extLst>
          </p:cNvPr>
          <p:cNvSpPr txBox="1"/>
          <p:nvPr/>
        </p:nvSpPr>
        <p:spPr>
          <a:xfrm>
            <a:off x="6221853" y="5288785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0" dirty="0"/>
              <a:t> No Reply</a:t>
            </a:r>
            <a:endParaRPr kumimoji="1" lang="ja-JP" altLang="en-US" baseline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143C20D-6842-00D5-BB28-1FD6F7386431}"/>
              </a:ext>
            </a:extLst>
          </p:cNvPr>
          <p:cNvSpPr txBox="1"/>
          <p:nvPr/>
        </p:nvSpPr>
        <p:spPr>
          <a:xfrm>
            <a:off x="6479209" y="5669418"/>
            <a:ext cx="2001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ctr"/>
            <a:r>
              <a:rPr lang="en" altLang="ja-JP" sz="1800" u="none" strike="noStrike" baseline="0" dirty="0">
                <a:solidFill>
                  <a:srgbClr val="FF0000"/>
                </a:solidFill>
                <a:effectLst/>
              </a:rPr>
              <a:t>Dr. Yu Sung Choi</a:t>
            </a:r>
          </a:p>
          <a:p>
            <a:pPr fontAlgn="ctr"/>
            <a:r>
              <a:rPr lang="en" altLang="ja-JP" sz="1800" u="none" strike="noStrike" baseline="0" dirty="0">
                <a:solidFill>
                  <a:srgbClr val="FF0000"/>
                </a:solidFill>
                <a:effectLst/>
              </a:rPr>
              <a:t>Dr. KIM Tae </a:t>
            </a:r>
            <a:r>
              <a:rPr lang="en" altLang="ja-JP" sz="1800" u="none" strike="noStrike" baseline="0" dirty="0" err="1">
                <a:solidFill>
                  <a:srgbClr val="FF0000"/>
                </a:solidFill>
                <a:effectLst/>
              </a:rPr>
              <a:t>Gyun</a:t>
            </a:r>
            <a:endParaRPr lang="en" altLang="ja-JP" sz="1800" b="0" i="0" u="none" strike="noStrike" baseline="0" dirty="0">
              <a:solidFill>
                <a:srgbClr val="FF0000"/>
              </a:solidFill>
              <a:effectLst/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D1F68EB-3382-C8A9-5A27-90DB21648F78}"/>
              </a:ext>
            </a:extLst>
          </p:cNvPr>
          <p:cNvSpPr txBox="1"/>
          <p:nvPr/>
        </p:nvSpPr>
        <p:spPr>
          <a:xfrm>
            <a:off x="6221853" y="4360302"/>
            <a:ext cx="200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aseline="0" dirty="0"/>
              <a:t> No Photo</a:t>
            </a:r>
            <a:endParaRPr kumimoji="1" lang="ja-JP" altLang="en-US" baseline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4F51AB7-A476-9D78-56F2-7D283EBE55F8}"/>
              </a:ext>
            </a:extLst>
          </p:cNvPr>
          <p:cNvSpPr txBox="1"/>
          <p:nvPr/>
        </p:nvSpPr>
        <p:spPr>
          <a:xfrm>
            <a:off x="6457524" y="4791239"/>
            <a:ext cx="23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ctr"/>
            <a:r>
              <a:rPr lang="en" altLang="ja-JP" sz="1800" u="none" strike="noStrike" baseline="0" dirty="0">
                <a:solidFill>
                  <a:srgbClr val="0070C0"/>
                </a:solidFill>
                <a:effectLst/>
              </a:rPr>
              <a:t>Dr. BANG </a:t>
            </a:r>
            <a:r>
              <a:rPr lang="en" altLang="ja-JP" sz="1800" u="none" strike="noStrike" baseline="0" dirty="0" err="1">
                <a:solidFill>
                  <a:srgbClr val="0070C0"/>
                </a:solidFill>
                <a:effectLst/>
              </a:rPr>
              <a:t>Chul</a:t>
            </a:r>
            <a:r>
              <a:rPr lang="en" altLang="ja-JP" sz="1800" u="none" strike="noStrike" baseline="0" dirty="0">
                <a:solidFill>
                  <a:srgbClr val="0070C0"/>
                </a:solidFill>
                <a:effectLst/>
              </a:rPr>
              <a:t> Hwan</a:t>
            </a:r>
            <a:endParaRPr lang="en" altLang="ja-JP" sz="1800" b="0" i="0" u="none" strike="noStrike" baseline="0" dirty="0">
              <a:solidFill>
                <a:srgbClr val="0070C0"/>
              </a:solidFill>
              <a:effectLst/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406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>
        <p14:vortex dir="r"/>
      </p:transition>
    </mc:Choice>
    <mc:Fallback xmlns="">
      <p:transition spd="slow" advClick="0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55ED9FC6-EF9D-89BE-E4E9-4072B5E2564D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332656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C3EFCFE-D05B-3521-744F-7A937C17FAED}"/>
              </a:ext>
            </a:extLst>
          </p:cNvPr>
          <p:cNvSpPr txBox="1"/>
          <p:nvPr/>
        </p:nvSpPr>
        <p:spPr>
          <a:xfrm>
            <a:off x="1248506" y="441197"/>
            <a:ext cx="16882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</a:t>
            </a:r>
            <a:r>
              <a:rPr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2 3</a:t>
            </a:r>
            <a:endParaRPr kumimoji="1" lang="ja-JP" altLang="en-US" sz="4400" i="1" baseline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688AD5C-A8F2-84F0-3A42-058D926907D6}"/>
              </a:ext>
            </a:extLst>
          </p:cNvPr>
          <p:cNvSpPr/>
          <p:nvPr/>
        </p:nvSpPr>
        <p:spPr>
          <a:xfrm>
            <a:off x="620239" y="1359325"/>
            <a:ext cx="1824538" cy="748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The Directors</a:t>
            </a:r>
          </a:p>
          <a:p>
            <a:r>
              <a:rPr lang="ja-JP" altLang="en-US" sz="3200">
                <a:solidFill>
                  <a:srgbClr val="FF0000"/>
                </a:solidFill>
              </a:rPr>
              <a:t>（</a:t>
            </a:r>
            <a:r>
              <a:rPr lang="en-US" altLang="ja-JP" sz="3200" dirty="0">
                <a:solidFill>
                  <a:srgbClr val="FF0000"/>
                </a:solidFill>
              </a:rPr>
              <a:t>JAPAN</a:t>
            </a:r>
            <a:r>
              <a:rPr lang="ja-JP" altLang="en-US" sz="3200">
                <a:solidFill>
                  <a:srgbClr val="FF0000"/>
                </a:solidFill>
              </a:rPr>
              <a:t>）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7" name="図 6" descr="スーツを着ている男はスマイルしている&#10;&#10;自動的に生成された説明">
            <a:extLst>
              <a:ext uri="{FF2B5EF4-FFF2-40B4-BE49-F238E27FC236}">
                <a16:creationId xmlns:a16="http://schemas.microsoft.com/office/drawing/2014/main" id="{8FDF39F2-FE18-F60F-2082-CFA336707E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57" y="2351310"/>
            <a:ext cx="1190423" cy="170968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16CCA7E-733E-A4DA-F9B2-93E541E62F5A}"/>
              </a:ext>
            </a:extLst>
          </p:cNvPr>
          <p:cNvSpPr txBox="1"/>
          <p:nvPr/>
        </p:nvSpPr>
        <p:spPr>
          <a:xfrm>
            <a:off x="869730" y="4100654"/>
            <a:ext cx="2278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aseline="0" dirty="0"/>
              <a:t>ARAI Satoru, M.D &amp; Ph.D.</a:t>
            </a:r>
            <a:endParaRPr kumimoji="1" lang="ja-JP" altLang="en-US" sz="1400" baseline="0"/>
          </a:p>
        </p:txBody>
      </p:sp>
      <p:pic>
        <p:nvPicPr>
          <p:cNvPr id="10" name="図 9" descr="スーツを着ている男はひげがフォトショップ&#10;&#10;中程度の精度で自動的に生成された説明">
            <a:extLst>
              <a:ext uri="{FF2B5EF4-FFF2-40B4-BE49-F238E27FC236}">
                <a16:creationId xmlns:a16="http://schemas.microsoft.com/office/drawing/2014/main" id="{5D1CA5E6-9DB2-2CC5-6EFC-65FC86462B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489" y="17026"/>
            <a:ext cx="1313071" cy="20701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0C0CCCD-73AD-2B7F-9C56-094436901227}"/>
              </a:ext>
            </a:extLst>
          </p:cNvPr>
          <p:cNvSpPr txBox="1"/>
          <p:nvPr/>
        </p:nvSpPr>
        <p:spPr>
          <a:xfrm>
            <a:off x="4389316" y="2269472"/>
            <a:ext cx="276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aseline="0" dirty="0"/>
              <a:t>OKUYAMA </a:t>
            </a:r>
            <a:r>
              <a:rPr lang="en-US" altLang="ja-JP" sz="1400" baseline="0" dirty="0" err="1"/>
              <a:t>Ryuhei</a:t>
            </a:r>
            <a:r>
              <a:rPr lang="en-US" altLang="ja-JP" sz="1400" baseline="0" dirty="0"/>
              <a:t>, M.D &amp; Ph.D.</a:t>
            </a:r>
            <a:endParaRPr kumimoji="1" lang="ja-JP" altLang="en-US" sz="1400" baseline="0"/>
          </a:p>
        </p:txBody>
      </p:sp>
      <p:pic>
        <p:nvPicPr>
          <p:cNvPr id="14" name="図 13" descr="スーツ姿の男性の顔&#10;&#10;自動的に生成された説明">
            <a:extLst>
              <a:ext uri="{FF2B5EF4-FFF2-40B4-BE49-F238E27FC236}">
                <a16:creationId xmlns:a16="http://schemas.microsoft.com/office/drawing/2014/main" id="{83FCD0DF-FD2B-ECFF-7B30-9E518995A7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774" y="184579"/>
            <a:ext cx="1313070" cy="1880611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A2E510F-6F90-992D-11C7-F98B78D8F3AC}"/>
              </a:ext>
            </a:extLst>
          </p:cNvPr>
          <p:cNvSpPr txBox="1"/>
          <p:nvPr/>
        </p:nvSpPr>
        <p:spPr>
          <a:xfrm>
            <a:off x="2543833" y="2043992"/>
            <a:ext cx="2888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aseline="0" dirty="0"/>
              <a:t>FUJIMOTO Manabu, M.D &amp; Ph.D.</a:t>
            </a:r>
            <a:endParaRPr kumimoji="1" lang="ja-JP" altLang="en-US" sz="1400" baseline="0"/>
          </a:p>
        </p:txBody>
      </p:sp>
      <p:pic>
        <p:nvPicPr>
          <p:cNvPr id="17" name="図 16" descr="メガネをかけた男性&#10;&#10;自動的に生成された説明">
            <a:extLst>
              <a:ext uri="{FF2B5EF4-FFF2-40B4-BE49-F238E27FC236}">
                <a16:creationId xmlns:a16="http://schemas.microsoft.com/office/drawing/2014/main" id="{CFCFA86B-1D57-52A9-D270-4C11EE373A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924" y="4629770"/>
            <a:ext cx="1214673" cy="1712734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D45ED5E-EDC4-F03B-B715-D19BE1BB00F1}"/>
              </a:ext>
            </a:extLst>
          </p:cNvPr>
          <p:cNvSpPr txBox="1"/>
          <p:nvPr/>
        </p:nvSpPr>
        <p:spPr>
          <a:xfrm>
            <a:off x="1410553" y="6264497"/>
            <a:ext cx="2661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aseline="0" dirty="0"/>
              <a:t>SHIBATA Sayaka, M.D &amp; Ph.D.</a:t>
            </a:r>
            <a:endParaRPr kumimoji="1" lang="ja-JP" altLang="en-US" sz="1400" baseline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D8F03CBD-2EB0-1AFF-0439-D2D311F0B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4441" y="4629770"/>
            <a:ext cx="1091297" cy="1610962"/>
          </a:xfrm>
          <a:prstGeom prst="ellipse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D99C7A6-3F8C-56B9-EC6C-70A8888D0626}"/>
              </a:ext>
            </a:extLst>
          </p:cNvPr>
          <p:cNvSpPr txBox="1"/>
          <p:nvPr/>
        </p:nvSpPr>
        <p:spPr>
          <a:xfrm>
            <a:off x="5532816" y="6245001"/>
            <a:ext cx="2634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aseline="0" dirty="0"/>
              <a:t>YASUDA Masato, M.D &amp; Ph.D.</a:t>
            </a:r>
            <a:endParaRPr kumimoji="1" lang="ja-JP" altLang="en-US" sz="1400" baseline="0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476C270D-71D8-B98E-EE9D-7E251551F55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052" y="97577"/>
            <a:ext cx="1346200" cy="193038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CD6928F-C457-CBC4-E530-F0D195F35B40}"/>
              </a:ext>
            </a:extLst>
          </p:cNvPr>
          <p:cNvSpPr txBox="1"/>
          <p:nvPr/>
        </p:nvSpPr>
        <p:spPr>
          <a:xfrm>
            <a:off x="6290822" y="2013443"/>
            <a:ext cx="2803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aseline="0" dirty="0"/>
              <a:t>TSURUTA Daisuke, M.D &amp; Ph.D.</a:t>
            </a:r>
            <a:endParaRPr kumimoji="1" lang="ja-JP" altLang="en-US" sz="1400" baseline="0"/>
          </a:p>
        </p:txBody>
      </p:sp>
      <p:pic>
        <p:nvPicPr>
          <p:cNvPr id="25" name="図 24" descr="メガネをかけたスーツ姿の男性の顔&#10;&#10;自動的に生成された説明">
            <a:extLst>
              <a:ext uri="{FF2B5EF4-FFF2-40B4-BE49-F238E27FC236}">
                <a16:creationId xmlns:a16="http://schemas.microsoft.com/office/drawing/2014/main" id="{8AF7006B-DBCA-8A5C-2690-910498010AB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034" y="4693173"/>
            <a:ext cx="1064303" cy="1540077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340E901-2572-8D0D-D07E-69EBC470E715}"/>
              </a:ext>
            </a:extLst>
          </p:cNvPr>
          <p:cNvSpPr txBox="1"/>
          <p:nvPr/>
        </p:nvSpPr>
        <p:spPr>
          <a:xfrm>
            <a:off x="3096189" y="6505599"/>
            <a:ext cx="2976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aseline="0" dirty="0"/>
              <a:t>SUGIURA </a:t>
            </a:r>
            <a:r>
              <a:rPr lang="en-US" altLang="ja-JP" sz="1400" baseline="0" dirty="0" err="1"/>
              <a:t>Kazumitsu</a:t>
            </a:r>
            <a:r>
              <a:rPr lang="en-US" altLang="ja-JP" sz="1400" baseline="0" dirty="0"/>
              <a:t>, M.D &amp; Ph.D.</a:t>
            </a:r>
            <a:endParaRPr kumimoji="1" lang="ja-JP" altLang="en-US" sz="1400" baseline="0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0001CD86-0310-B3A0-AFD5-7AEFED32C91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8" y="2486525"/>
            <a:ext cx="1276019" cy="1768017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7988FB8-49C5-3108-E2F8-4001F7B59925}"/>
              </a:ext>
            </a:extLst>
          </p:cNvPr>
          <p:cNvSpPr txBox="1"/>
          <p:nvPr/>
        </p:nvSpPr>
        <p:spPr>
          <a:xfrm>
            <a:off x="2212106" y="4341756"/>
            <a:ext cx="3002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aseline="0" dirty="0"/>
              <a:t>YAMAZAKI </a:t>
            </a:r>
            <a:r>
              <a:rPr lang="en-US" altLang="ja-JP" sz="1400" baseline="0" dirty="0" err="1"/>
              <a:t>Fumikazu</a:t>
            </a:r>
            <a:r>
              <a:rPr lang="en-US" altLang="ja-JP" sz="1400" baseline="0" dirty="0"/>
              <a:t>, M.D &amp; Ph.D.</a:t>
            </a:r>
            <a:endParaRPr kumimoji="1" lang="ja-JP" altLang="en-US" sz="1400" baseline="0"/>
          </a:p>
        </p:txBody>
      </p:sp>
      <p:pic>
        <p:nvPicPr>
          <p:cNvPr id="31" name="図 30" descr="スーツ姿の男性の顔&#10;&#10;自動的に生成された説明">
            <a:extLst>
              <a:ext uri="{FF2B5EF4-FFF2-40B4-BE49-F238E27FC236}">
                <a16:creationId xmlns:a16="http://schemas.microsoft.com/office/drawing/2014/main" id="{3B829C79-2B90-0493-52A9-0257DA0A96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38" y="2552814"/>
            <a:ext cx="1305500" cy="1691474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40ECA84-6ED1-5007-0A83-8F27DB13EDC5}"/>
              </a:ext>
            </a:extLst>
          </p:cNvPr>
          <p:cNvSpPr txBox="1"/>
          <p:nvPr/>
        </p:nvSpPr>
        <p:spPr>
          <a:xfrm>
            <a:off x="4447737" y="4144295"/>
            <a:ext cx="2448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aseline="0" dirty="0"/>
              <a:t>SUGAI Junichi, M.D &amp; Ph.D.</a:t>
            </a:r>
            <a:endParaRPr kumimoji="1" lang="ja-JP" altLang="en-US" sz="1400" baseline="0"/>
          </a:p>
        </p:txBody>
      </p:sp>
      <p:pic>
        <p:nvPicPr>
          <p:cNvPr id="34" name="図 33" descr="白いバックグラウンドの前に立っている人&#10;&#10;低い精度で自動的に生成された説明">
            <a:extLst>
              <a:ext uri="{FF2B5EF4-FFF2-40B4-BE49-F238E27FC236}">
                <a16:creationId xmlns:a16="http://schemas.microsoft.com/office/drawing/2014/main" id="{148F5C53-1E5F-C834-173F-97E704CD9C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553" y="2509810"/>
            <a:ext cx="1305500" cy="1691474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1F5AB8B-46DC-1AE5-DB02-ADDB68D32AF4}"/>
              </a:ext>
            </a:extLst>
          </p:cNvPr>
          <p:cNvSpPr txBox="1"/>
          <p:nvPr/>
        </p:nvSpPr>
        <p:spPr>
          <a:xfrm>
            <a:off x="6460433" y="4321993"/>
            <a:ext cx="2415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aseline="0" dirty="0"/>
              <a:t>OKUBO </a:t>
            </a:r>
            <a:r>
              <a:rPr lang="en-US" altLang="ja-JP" sz="1400" baseline="0" dirty="0" err="1"/>
              <a:t>Yukai</a:t>
            </a:r>
            <a:r>
              <a:rPr lang="en-US" altLang="ja-JP" sz="1400" baseline="0" dirty="0"/>
              <a:t>, M.D &amp; Ph.D.</a:t>
            </a:r>
            <a:endParaRPr kumimoji="1" lang="ja-JP" altLang="en-US" sz="1400" baseline="0"/>
          </a:p>
        </p:txBody>
      </p:sp>
      <p:pic>
        <p:nvPicPr>
          <p:cNvPr id="4" name="図 3" descr="images.png">
            <a:extLst>
              <a:ext uri="{FF2B5EF4-FFF2-40B4-BE49-F238E27FC236}">
                <a16:creationId xmlns:a16="http://schemas.microsoft.com/office/drawing/2014/main" id="{764348D8-EEB6-17E2-8620-9F98BED0579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69" y="2060724"/>
            <a:ext cx="957312" cy="6654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9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>
        <p14:vortex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B63C1F5A-9EC5-5369-66FB-D19FCA04E05D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8633" y="98075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5314659-B682-8FC2-4C1F-13A8B7D59D8C}"/>
              </a:ext>
            </a:extLst>
          </p:cNvPr>
          <p:cNvSpPr txBox="1"/>
          <p:nvPr/>
        </p:nvSpPr>
        <p:spPr>
          <a:xfrm>
            <a:off x="1459635" y="206616"/>
            <a:ext cx="16882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</a:t>
            </a:r>
            <a:r>
              <a:rPr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2 3</a:t>
            </a:r>
            <a:endParaRPr kumimoji="1" lang="ja-JP" altLang="en-US" sz="4400" i="1" baseline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B4AE9AE-87FD-E46E-8813-9A08AC0F07DB}"/>
              </a:ext>
            </a:extLst>
          </p:cNvPr>
          <p:cNvSpPr/>
          <p:nvPr/>
        </p:nvSpPr>
        <p:spPr>
          <a:xfrm>
            <a:off x="591594" y="1168653"/>
            <a:ext cx="1824538" cy="748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The Directors</a:t>
            </a:r>
          </a:p>
          <a:p>
            <a:r>
              <a:rPr lang="ja-JP" altLang="en-US" sz="3200" dirty="0">
                <a:solidFill>
                  <a:srgbClr val="FF0000"/>
                </a:solidFill>
              </a:rPr>
              <a:t>（</a:t>
            </a:r>
            <a:r>
              <a:rPr lang="en-US" altLang="ja-JP" sz="3200" dirty="0">
                <a:solidFill>
                  <a:srgbClr val="FF0000"/>
                </a:solidFill>
              </a:rPr>
              <a:t>CHINA</a:t>
            </a:r>
            <a:r>
              <a:rPr lang="ja-JP" altLang="en-US" sz="3200" dirty="0">
                <a:solidFill>
                  <a:srgbClr val="FF0000"/>
                </a:solidFill>
              </a:rPr>
              <a:t>）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40D504E-FD8F-8881-1265-592F08C215DF}"/>
              </a:ext>
            </a:extLst>
          </p:cNvPr>
          <p:cNvSpPr/>
          <p:nvPr/>
        </p:nvSpPr>
        <p:spPr>
          <a:xfrm>
            <a:off x="6372916" y="4963530"/>
            <a:ext cx="2084225" cy="748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</a:rPr>
              <a:t>The Directors</a:t>
            </a:r>
          </a:p>
          <a:p>
            <a:r>
              <a:rPr lang="ja-JP" altLang="en-US" sz="3200">
                <a:solidFill>
                  <a:srgbClr val="FF0000"/>
                </a:solidFill>
              </a:rPr>
              <a:t>（</a:t>
            </a:r>
            <a:r>
              <a:rPr lang="en-US" altLang="ja-JP" sz="3200" dirty="0">
                <a:solidFill>
                  <a:srgbClr val="FF0000"/>
                </a:solidFill>
              </a:rPr>
              <a:t>THAILAND</a:t>
            </a:r>
            <a:r>
              <a:rPr lang="ja-JP" altLang="en-US" sz="3200">
                <a:solidFill>
                  <a:srgbClr val="FF0000"/>
                </a:solidFill>
              </a:rPr>
              <a:t>）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8" name="図 7" descr="メガネをかけたスーツ姿の男性&#10;&#10;自動的に生成された説明">
            <a:extLst>
              <a:ext uri="{FF2B5EF4-FFF2-40B4-BE49-F238E27FC236}">
                <a16:creationId xmlns:a16="http://schemas.microsoft.com/office/drawing/2014/main" id="{4528A617-6D57-F997-A832-D5D5D6E76E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70" y="1868400"/>
            <a:ext cx="1409870" cy="208769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A0C2B3B-1392-1951-F824-8FEC40A95EF8}"/>
              </a:ext>
            </a:extLst>
          </p:cNvPr>
          <p:cNvSpPr txBox="1"/>
          <p:nvPr/>
        </p:nvSpPr>
        <p:spPr>
          <a:xfrm>
            <a:off x="1048631" y="3993983"/>
            <a:ext cx="2895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aseline="0" dirty="0"/>
              <a:t>Dr. ZHANG </a:t>
            </a:r>
            <a:r>
              <a:rPr kumimoji="1" lang="en-US" altLang="ja-JP" sz="1400" baseline="0" dirty="0" err="1"/>
              <a:t>Chunlei</a:t>
            </a:r>
            <a:r>
              <a:rPr kumimoji="1" lang="en-US" altLang="ja-JP" sz="1400" baseline="0" dirty="0"/>
              <a:t>, M.D. &amp; Ph.D.</a:t>
            </a:r>
            <a:endParaRPr kumimoji="1" lang="ja-JP" altLang="en-US" sz="1400" baseline="0"/>
          </a:p>
        </p:txBody>
      </p:sp>
      <p:pic>
        <p:nvPicPr>
          <p:cNvPr id="11" name="図 10" descr="白いシャツを着ている男はスマイルしている&#10;&#10;自動的に生成された説明">
            <a:extLst>
              <a:ext uri="{FF2B5EF4-FFF2-40B4-BE49-F238E27FC236}">
                <a16:creationId xmlns:a16="http://schemas.microsoft.com/office/drawing/2014/main" id="{895341CD-C71F-2197-2979-353FC23FA5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92" y="1883298"/>
            <a:ext cx="1484137" cy="205789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66E6811-0A54-2EA5-1FA9-6F8990A66F0A}"/>
              </a:ext>
            </a:extLst>
          </p:cNvPr>
          <p:cNvSpPr txBox="1"/>
          <p:nvPr/>
        </p:nvSpPr>
        <p:spPr>
          <a:xfrm>
            <a:off x="6012160" y="3931711"/>
            <a:ext cx="2434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aseline="0" dirty="0"/>
              <a:t>Dr. XIA </a:t>
            </a:r>
            <a:r>
              <a:rPr kumimoji="1" lang="en-US" altLang="ja-JP" sz="1400" baseline="0" dirty="0" err="1"/>
              <a:t>Yumin</a:t>
            </a:r>
            <a:r>
              <a:rPr kumimoji="1" lang="en-US" altLang="ja-JP" sz="1400" baseline="0" dirty="0"/>
              <a:t>, M.D. &amp; Ph.D.</a:t>
            </a:r>
            <a:endParaRPr kumimoji="1" lang="ja-JP" altLang="en-US" sz="1400" baseline="0"/>
          </a:p>
        </p:txBody>
      </p:sp>
      <p:pic>
        <p:nvPicPr>
          <p:cNvPr id="14" name="図 13" descr="少年の顔&#10;&#10;自動的に生成された説明">
            <a:extLst>
              <a:ext uri="{FF2B5EF4-FFF2-40B4-BE49-F238E27FC236}">
                <a16:creationId xmlns:a16="http://schemas.microsoft.com/office/drawing/2014/main" id="{D0310768-11CF-101F-E1A3-F6B312166F2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971" y="1883298"/>
            <a:ext cx="1484137" cy="2025464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F36725-85F8-6C74-96C1-D1F33180DA22}"/>
              </a:ext>
            </a:extLst>
          </p:cNvPr>
          <p:cNvSpPr txBox="1"/>
          <p:nvPr/>
        </p:nvSpPr>
        <p:spPr>
          <a:xfrm>
            <a:off x="3413510" y="4185763"/>
            <a:ext cx="2627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aseline="0" dirty="0"/>
              <a:t>Dr. </a:t>
            </a:r>
            <a:r>
              <a:rPr lang="en-US" altLang="ja-JP" sz="1400" baseline="0" dirty="0"/>
              <a:t>SHAO Shuai</a:t>
            </a:r>
            <a:r>
              <a:rPr kumimoji="1" lang="en-US" altLang="ja-JP" sz="1400" baseline="0" dirty="0"/>
              <a:t>, M.D. &amp; Ph.D.</a:t>
            </a:r>
            <a:endParaRPr kumimoji="1" lang="ja-JP" altLang="en-US" sz="1400" baseline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2FC17BB-B57F-FBA8-8731-9372C95F7AE0}"/>
              </a:ext>
            </a:extLst>
          </p:cNvPr>
          <p:cNvSpPr txBox="1"/>
          <p:nvPr/>
        </p:nvSpPr>
        <p:spPr>
          <a:xfrm>
            <a:off x="5188531" y="5892545"/>
            <a:ext cx="3775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ctr"/>
            <a:r>
              <a:rPr lang="en" altLang="ja-JP" sz="1800" u="none" strike="noStrike" baseline="0" dirty="0">
                <a:solidFill>
                  <a:srgbClr val="FF0000"/>
                </a:solidFill>
                <a:effectLst/>
              </a:rPr>
              <a:t>Dr. </a:t>
            </a:r>
            <a:r>
              <a:rPr lang="en" altLang="ja-JP" sz="1800" u="none" strike="noStrike" baseline="0" dirty="0" err="1">
                <a:solidFill>
                  <a:srgbClr val="FF0000"/>
                </a:solidFill>
                <a:effectLst/>
              </a:rPr>
              <a:t>PLOYSYNloysyne</a:t>
            </a:r>
            <a:r>
              <a:rPr lang="en" altLang="ja-JP" sz="1800" u="none" strike="noStrike" baseline="0" dirty="0">
                <a:solidFill>
                  <a:srgbClr val="FF0000"/>
                </a:solidFill>
                <a:effectLst/>
              </a:rPr>
              <a:t> </a:t>
            </a:r>
            <a:r>
              <a:rPr lang="en" altLang="ja-JP" sz="1800" u="none" strike="noStrike" baseline="0" dirty="0" err="1">
                <a:solidFill>
                  <a:srgbClr val="FF0000"/>
                </a:solidFill>
                <a:effectLst/>
              </a:rPr>
              <a:t>Busaracome</a:t>
            </a:r>
            <a:endParaRPr lang="en" altLang="ja-JP" sz="1800" b="0" i="0" u="none" strike="noStrike" baseline="0" dirty="0">
              <a:solidFill>
                <a:srgbClr val="FF0000"/>
              </a:solidFill>
              <a:effectLst/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  <p:pic>
        <p:nvPicPr>
          <p:cNvPr id="4" name="図 3" descr="images-1.png">
            <a:extLst>
              <a:ext uri="{FF2B5EF4-FFF2-40B4-BE49-F238E27FC236}">
                <a16:creationId xmlns:a16="http://schemas.microsoft.com/office/drawing/2014/main" id="{C9550136-F6D2-718C-BA90-2518497B13E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324" y="1128685"/>
            <a:ext cx="827187" cy="643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4" descr="タイ国旗ステッカー（シール）屋外耐候耐水 SSサイズ 3.3cm×5cm　アジア　／防水 旗 長持ち UVカット 小さい 小さめ 海外 旅行 スポーツ 観戦 応援 車 スーツケース 小物 スマホ 携帯 雑貨 グッズ">
            <a:extLst>
              <a:ext uri="{FF2B5EF4-FFF2-40B4-BE49-F238E27FC236}">
                <a16:creationId xmlns:a16="http://schemas.microsoft.com/office/drawing/2014/main" id="{B222E591-F81B-ADDB-4365-F872FCB17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4" t="25633" r="15467" b="27398"/>
          <a:stretch/>
        </p:blipFill>
        <p:spPr bwMode="auto">
          <a:xfrm>
            <a:off x="5708218" y="4966372"/>
            <a:ext cx="659897" cy="50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E74799D-4AF9-185D-85AC-813ED5482D2D}"/>
              </a:ext>
            </a:extLst>
          </p:cNvPr>
          <p:cNvSpPr txBox="1"/>
          <p:nvPr/>
        </p:nvSpPr>
        <p:spPr>
          <a:xfrm>
            <a:off x="2962629" y="485398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0" dirty="0"/>
              <a:t> No Reply</a:t>
            </a:r>
            <a:endParaRPr kumimoji="1" lang="ja-JP" altLang="en-US" baseline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F52E2D6-C67F-A3AA-2B6F-A90F1F92F83A}"/>
              </a:ext>
            </a:extLst>
          </p:cNvPr>
          <p:cNvSpPr txBox="1"/>
          <p:nvPr/>
        </p:nvSpPr>
        <p:spPr>
          <a:xfrm>
            <a:off x="580491" y="4809426"/>
            <a:ext cx="200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aseline="0" dirty="0"/>
              <a:t> No Photo</a:t>
            </a:r>
            <a:endParaRPr kumimoji="1" lang="ja-JP" altLang="en-US" baseline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BF1BE54-F276-9AD3-B101-3E6594E50787}"/>
              </a:ext>
            </a:extLst>
          </p:cNvPr>
          <p:cNvSpPr txBox="1"/>
          <p:nvPr/>
        </p:nvSpPr>
        <p:spPr>
          <a:xfrm>
            <a:off x="858261" y="5219223"/>
            <a:ext cx="2262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ctr"/>
            <a:r>
              <a:rPr lang="en" altLang="ja-JP" sz="1800" u="none" strike="noStrike" baseline="0" dirty="0">
                <a:solidFill>
                  <a:srgbClr val="0070C0"/>
                </a:solidFill>
                <a:effectLst/>
              </a:rPr>
              <a:t>Dr. QIAO </a:t>
            </a:r>
            <a:r>
              <a:rPr lang="en" altLang="ja-JP" sz="1800" u="none" strike="noStrike" baseline="0" dirty="0" err="1">
                <a:solidFill>
                  <a:srgbClr val="0070C0"/>
                </a:solidFill>
                <a:effectLst/>
              </a:rPr>
              <a:t>Jianjun</a:t>
            </a:r>
            <a:endParaRPr lang="en" altLang="ja-JP" sz="1800" u="none" strike="noStrike" baseline="0" dirty="0">
              <a:solidFill>
                <a:srgbClr val="0070C0"/>
              </a:solidFill>
              <a:effectLst/>
            </a:endParaRPr>
          </a:p>
          <a:p>
            <a:pPr algn="l" fontAlgn="ctr"/>
            <a:r>
              <a:rPr lang="en" altLang="ja-JP" sz="1800" u="none" strike="noStrike" baseline="0" dirty="0">
                <a:solidFill>
                  <a:srgbClr val="0070C0"/>
                </a:solidFill>
                <a:effectLst/>
              </a:rPr>
              <a:t>Dr. KUANG  </a:t>
            </a:r>
            <a:r>
              <a:rPr lang="en" altLang="ja-JP" sz="1800" u="none" strike="noStrike" baseline="0" dirty="0" err="1">
                <a:solidFill>
                  <a:srgbClr val="0070C0"/>
                </a:solidFill>
                <a:effectLst/>
              </a:rPr>
              <a:t>Yehong</a:t>
            </a:r>
            <a:endParaRPr lang="en" altLang="ja-JP" sz="1800" u="none" strike="noStrike" baseline="0" dirty="0">
              <a:solidFill>
                <a:srgbClr val="0070C0"/>
              </a:solidFill>
              <a:effectLst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3215101-12AA-EE3F-55E2-84E0D1294224}"/>
              </a:ext>
            </a:extLst>
          </p:cNvPr>
          <p:cNvSpPr txBox="1"/>
          <p:nvPr/>
        </p:nvSpPr>
        <p:spPr>
          <a:xfrm>
            <a:off x="3123346" y="5178758"/>
            <a:ext cx="2189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ctr"/>
            <a:r>
              <a:rPr lang="en" altLang="ja-JP" sz="1800" u="none" strike="noStrike" baseline="0" dirty="0">
                <a:solidFill>
                  <a:srgbClr val="FF0000"/>
                </a:solidFill>
                <a:effectLst/>
              </a:rPr>
              <a:t>Dr. HANG Li </a:t>
            </a:r>
          </a:p>
          <a:p>
            <a:pPr fontAlgn="ctr"/>
            <a:r>
              <a:rPr lang="en" altLang="ja-JP" sz="1800" u="none" strike="noStrike" baseline="0" dirty="0">
                <a:solidFill>
                  <a:srgbClr val="FF0000"/>
                </a:solidFill>
                <a:effectLst/>
              </a:rPr>
              <a:t>Dr. </a:t>
            </a:r>
            <a:r>
              <a:rPr lang="en" altLang="ja-JP" baseline="0" dirty="0">
                <a:solidFill>
                  <a:srgbClr val="FF0000"/>
                </a:solidFill>
              </a:rPr>
              <a:t>WANG</a:t>
            </a:r>
            <a:r>
              <a:rPr lang="en" altLang="ja-JP" sz="1800" u="none" strike="noStrike" baseline="0" dirty="0">
                <a:solidFill>
                  <a:srgbClr val="FF0000"/>
                </a:solidFill>
                <a:effectLst/>
              </a:rPr>
              <a:t> </a:t>
            </a:r>
            <a:r>
              <a:rPr lang="en" altLang="ja-JP" sz="1800" u="none" strike="noStrike" baseline="0" dirty="0" err="1">
                <a:solidFill>
                  <a:srgbClr val="FF0000"/>
                </a:solidFill>
                <a:effectLst/>
              </a:rPr>
              <a:t>Mingyue</a:t>
            </a:r>
            <a:endParaRPr lang="en" altLang="ja-JP" sz="1800" u="none" strike="noStrike" baseline="0" dirty="0">
              <a:solidFill>
                <a:srgbClr val="FF0000"/>
              </a:solidFill>
              <a:effectLst/>
            </a:endParaRPr>
          </a:p>
          <a:p>
            <a:pPr fontAlgn="ctr"/>
            <a:r>
              <a:rPr lang="en" altLang="ja-JP" sz="1800" u="none" strike="noStrike" baseline="0" dirty="0">
                <a:solidFill>
                  <a:srgbClr val="FF0000"/>
                </a:solidFill>
                <a:effectLst/>
              </a:rPr>
              <a:t>Dr. CHEN Jia-Qi </a:t>
            </a:r>
          </a:p>
          <a:p>
            <a:pPr fontAlgn="ctr"/>
            <a:r>
              <a:rPr lang="en" altLang="ja-JP" sz="1800" b="0" i="0" u="none" strike="noStrike" baseline="0" dirty="0">
                <a:solidFill>
                  <a:srgbClr val="FF0000"/>
                </a:solidFill>
                <a:effectLst/>
                <a:latin typeface="+mj-lt"/>
                <a:ea typeface="ＭＳ Ｐ明朝" panose="02020600040205080304" pitchFamily="18" charset="-128"/>
              </a:rPr>
              <a:t>Dr. CAI Lin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C28ABD3-F243-A866-8247-D400E79CDA3B}"/>
              </a:ext>
            </a:extLst>
          </p:cNvPr>
          <p:cNvSpPr txBox="1"/>
          <p:nvPr/>
        </p:nvSpPr>
        <p:spPr>
          <a:xfrm>
            <a:off x="5134210" y="5647977"/>
            <a:ext cx="209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aseline="0" dirty="0"/>
              <a:t> No Reply</a:t>
            </a:r>
            <a:endParaRPr kumimoji="1" lang="ja-JP" altLang="en-US" baseline="0"/>
          </a:p>
        </p:txBody>
      </p:sp>
    </p:spTree>
    <p:extLst>
      <p:ext uri="{BB962C8B-B14F-4D97-AF65-F5344CB8AC3E}">
        <p14:creationId xmlns:p14="http://schemas.microsoft.com/office/powerpoint/2010/main" val="144478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619577F-83C2-3FFE-42B4-173263572150}"/>
              </a:ext>
            </a:extLst>
          </p:cNvPr>
          <p:cNvSpPr txBox="1"/>
          <p:nvPr/>
        </p:nvSpPr>
        <p:spPr>
          <a:xfrm>
            <a:off x="611560" y="1268760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aseline="0" dirty="0"/>
              <a:t>The</a:t>
            </a:r>
            <a:r>
              <a:rPr kumimoji="1" lang="ja-JP" altLang="en-US" sz="3200" baseline="0" dirty="0"/>
              <a:t> </a:t>
            </a:r>
            <a:r>
              <a:rPr kumimoji="1" lang="en-US" altLang="ja-JP" sz="3200" baseline="0" dirty="0"/>
              <a:t>Board</a:t>
            </a:r>
            <a:r>
              <a:rPr kumimoji="1" lang="ja-JP" altLang="en-US" sz="3200" baseline="0"/>
              <a:t> </a:t>
            </a:r>
            <a:r>
              <a:rPr kumimoji="1" lang="en-US" altLang="ja-JP" sz="3200" baseline="0" dirty="0"/>
              <a:t>Members </a:t>
            </a:r>
            <a:r>
              <a:rPr lang="en-US" altLang="ja-JP" sz="3200" baseline="0" dirty="0"/>
              <a:t>of </a:t>
            </a:r>
          </a:p>
          <a:p>
            <a:pPr algn="ctr"/>
            <a:r>
              <a:rPr kumimoji="1" lang="en-US" altLang="ja-JP" sz="3200" baseline="0" dirty="0"/>
              <a:t>the Asian</a:t>
            </a:r>
            <a:r>
              <a:rPr kumimoji="1" lang="ja-JP" altLang="en-US" sz="3200" baseline="0" dirty="0"/>
              <a:t> </a:t>
            </a:r>
            <a:r>
              <a:rPr kumimoji="1" lang="en-US" altLang="ja-JP" sz="3200" baseline="0" dirty="0"/>
              <a:t>Society</a:t>
            </a:r>
            <a:r>
              <a:rPr kumimoji="1" lang="ja-JP" altLang="en-US" sz="3200" baseline="0"/>
              <a:t> </a:t>
            </a:r>
            <a:r>
              <a:rPr kumimoji="1" lang="en-US" altLang="ja-JP" sz="3200" baseline="0" dirty="0"/>
              <a:t>for</a:t>
            </a:r>
            <a:r>
              <a:rPr kumimoji="1" lang="ja-JP" altLang="en-US" sz="3200" baseline="0"/>
              <a:t> </a:t>
            </a:r>
            <a:r>
              <a:rPr kumimoji="1" lang="en-US" altLang="ja-JP" sz="3200" baseline="0" dirty="0"/>
              <a:t>Psoriasis </a:t>
            </a:r>
            <a:r>
              <a:rPr lang="ja-JP" altLang="ja-JP" sz="3200" baseline="0">
                <a:solidFill>
                  <a:srgbClr val="FF0000"/>
                </a:solidFill>
              </a:rPr>
              <a:t>(</a:t>
            </a:r>
            <a:r>
              <a:rPr lang="en-US" altLang="ja-JP" sz="3200" baseline="0" dirty="0">
                <a:solidFill>
                  <a:srgbClr val="FF0000"/>
                </a:solidFill>
              </a:rPr>
              <a:t>2023〜</a:t>
            </a:r>
            <a:r>
              <a:rPr lang="en-US" altLang="en-US" sz="3200" baseline="0" dirty="0">
                <a:solidFill>
                  <a:srgbClr val="FF0000"/>
                </a:solidFill>
              </a:rPr>
              <a:t>)</a:t>
            </a:r>
            <a:endParaRPr kumimoji="1" lang="ja-JP" altLang="en-US" sz="3200" baseline="0" dirty="0">
              <a:solidFill>
                <a:srgbClr val="FF0000"/>
              </a:solidFill>
            </a:endParaRPr>
          </a:p>
        </p:txBody>
      </p:sp>
      <p:pic>
        <p:nvPicPr>
          <p:cNvPr id="4" name="コンテンツ プレースホルダー 3" descr="20190704 HP表紙・asp_website_04.jpg">
            <a:extLst>
              <a:ext uri="{FF2B5EF4-FFF2-40B4-BE49-F238E27FC236}">
                <a16:creationId xmlns:a16="http://schemas.microsoft.com/office/drawing/2014/main" id="{8058F366-9A14-27D1-89F2-C5CE68EF9D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642" b="83891"/>
          <a:stretch/>
        </p:blipFill>
        <p:spPr bwMode="auto">
          <a:xfrm>
            <a:off x="908854" y="68298"/>
            <a:ext cx="7164288" cy="11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00E189BD-43FD-2ED3-1484-1B6720518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682586"/>
              </p:ext>
            </p:extLst>
          </p:nvPr>
        </p:nvGraphicFramePr>
        <p:xfrm>
          <a:off x="1020988" y="2345978"/>
          <a:ext cx="6940020" cy="4252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7870">
                  <a:extLst>
                    <a:ext uri="{9D8B030D-6E8A-4147-A177-3AD203B41FA5}">
                      <a16:colId xmlns:a16="http://schemas.microsoft.com/office/drawing/2014/main" val="1520963179"/>
                    </a:ext>
                  </a:extLst>
                </a:gridCol>
                <a:gridCol w="1113678">
                  <a:extLst>
                    <a:ext uri="{9D8B030D-6E8A-4147-A177-3AD203B41FA5}">
                      <a16:colId xmlns:a16="http://schemas.microsoft.com/office/drawing/2014/main" val="818865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723454597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98093253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86893187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397115102"/>
                    </a:ext>
                  </a:extLst>
                </a:gridCol>
              </a:tblGrid>
              <a:tr h="555288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Honorary President</a:t>
                      </a:r>
                      <a:endParaRPr kumimoji="1" lang="ja-JP" altLang="en-US" sz="160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Honorary</a:t>
                      </a:r>
                    </a:p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Advisor</a:t>
                      </a:r>
                      <a:endParaRPr kumimoji="1" lang="ja-JP" altLang="en-US" sz="140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Special</a:t>
                      </a:r>
                    </a:p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Advisor</a:t>
                      </a:r>
                      <a:endParaRPr kumimoji="1" lang="ja-JP" altLang="en-US" sz="160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rgbClr val="FF0000"/>
                          </a:solidFill>
                        </a:rPr>
                        <a:t>Director</a:t>
                      </a:r>
                      <a:endParaRPr kumimoji="1" lang="ja-JP" altLang="en-US" sz="1600" b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</a:rPr>
                        <a:t>Total</a:t>
                      </a:r>
                      <a:endParaRPr kumimoji="1" lang="ja-JP" altLang="en-US" sz="160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4214530"/>
                  </a:ext>
                </a:extLst>
              </a:tr>
              <a:tr h="570155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CHINA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>
                          <a:latin typeface="+mj-lt"/>
                        </a:rPr>
                        <a:t>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>
                          <a:latin typeface="+mj-lt"/>
                        </a:rPr>
                        <a:t>４</a:t>
                      </a:r>
                      <a:endParaRPr kumimoji="1" lang="en-US" altLang="ja-JP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>
                          <a:solidFill>
                            <a:schemeClr val="tx1"/>
                          </a:solidFill>
                          <a:latin typeface="+mj-lt"/>
                        </a:rPr>
                        <a:t>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>
                          <a:solidFill>
                            <a:srgbClr val="FF0000"/>
                          </a:solidFill>
                          <a:latin typeface="+mj-lt"/>
                        </a:rPr>
                        <a:t>２</a:t>
                      </a:r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  <a:latin typeface="+mj-lt"/>
                        </a:rPr>
                        <a:t>7</a:t>
                      </a:r>
                      <a:endParaRPr kumimoji="1" lang="ja-JP" altLang="en-US" sz="240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+mj-lt"/>
                        </a:rPr>
                        <a:t>34</a:t>
                      </a:r>
                      <a:endParaRPr kumimoji="1" lang="ja-JP" altLang="en-US" sz="24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453821"/>
                  </a:ext>
                </a:extLst>
              </a:tr>
              <a:tr h="570155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KOREA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>
                          <a:latin typeface="+mj-lt"/>
                        </a:rPr>
                        <a:t>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>
                          <a:latin typeface="+mj-lt"/>
                        </a:rPr>
                        <a:t>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>
                          <a:solidFill>
                            <a:schemeClr val="tx1"/>
                          </a:solidFill>
                          <a:latin typeface="+mj-lt"/>
                        </a:rPr>
                        <a:t>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  <a:latin typeface="+mj-lt"/>
                        </a:rPr>
                        <a:t>26</a:t>
                      </a:r>
                      <a:endParaRPr kumimoji="1" lang="ja-JP" altLang="en-US" sz="240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+mj-lt"/>
                        </a:rPr>
                        <a:t>34</a:t>
                      </a:r>
                      <a:endParaRPr kumimoji="1" lang="ja-JP" altLang="en-US" sz="24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099066"/>
                  </a:ext>
                </a:extLst>
              </a:tr>
              <a:tr h="570155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JAPAN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>
                          <a:latin typeface="+mj-lt"/>
                        </a:rPr>
                        <a:t>０</a:t>
                      </a:r>
                      <a:endParaRPr kumimoji="1" lang="en-US" altLang="ja-JP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>
                          <a:latin typeface="+mj-lt"/>
                        </a:rPr>
                        <a:t>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>
                          <a:solidFill>
                            <a:schemeClr val="tx1"/>
                          </a:solidFill>
                          <a:latin typeface="+mj-lt"/>
                        </a:rPr>
                        <a:t>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  <a:latin typeface="+mj-lt"/>
                        </a:rPr>
                        <a:t>30</a:t>
                      </a:r>
                      <a:endParaRPr kumimoji="1" lang="ja-JP" altLang="en-US" sz="240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+mj-lt"/>
                        </a:rPr>
                        <a:t>39</a:t>
                      </a:r>
                      <a:endParaRPr kumimoji="1" lang="ja-JP" altLang="en-US" sz="24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351871"/>
                  </a:ext>
                </a:extLst>
              </a:tr>
              <a:tr h="609472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CHINESE </a:t>
                      </a:r>
                    </a:p>
                    <a:p>
                      <a:r>
                        <a:rPr kumimoji="1" lang="en-US" altLang="ja-JP" dirty="0"/>
                        <a:t>TAIPEI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>
                          <a:latin typeface="+mj-lt"/>
                        </a:rPr>
                        <a:t>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>
                          <a:latin typeface="+mj-lt"/>
                        </a:rPr>
                        <a:t>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>
                          <a:solidFill>
                            <a:schemeClr val="tx1"/>
                          </a:solidFill>
                          <a:latin typeface="+mj-lt"/>
                        </a:rPr>
                        <a:t>０</a:t>
                      </a:r>
                      <a:endParaRPr kumimoji="1" lang="en-US" altLang="ja-JP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endParaRPr kumimoji="1" lang="ja-JP" altLang="en-US" sz="240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>
                          <a:solidFill>
                            <a:srgbClr val="FF0000"/>
                          </a:solidFill>
                          <a:latin typeface="+mj-lt"/>
                        </a:rPr>
                        <a:t>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+mj-lt"/>
                        </a:rPr>
                        <a:t>3</a:t>
                      </a:r>
                      <a:endParaRPr kumimoji="1" lang="ja-JP" altLang="en-US" sz="24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37885"/>
                  </a:ext>
                </a:extLst>
              </a:tr>
              <a:tr h="570155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THAILAND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>
                          <a:latin typeface="+mj-lt"/>
                        </a:rPr>
                        <a:t>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>
                          <a:latin typeface="+mj-lt"/>
                        </a:rPr>
                        <a:t>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endParaRPr kumimoji="1" lang="ja-JP" altLang="en-US" sz="240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  <a:latin typeface="+mj-lt"/>
                        </a:rPr>
                        <a:t>9</a:t>
                      </a:r>
                      <a:endParaRPr kumimoji="1" lang="ja-JP" altLang="en-US" sz="240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+mj-lt"/>
                        </a:rPr>
                        <a:t>10</a:t>
                      </a:r>
                      <a:endParaRPr kumimoji="1" lang="ja-JP" altLang="en-US" sz="24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800527"/>
                  </a:ext>
                </a:extLst>
              </a:tr>
              <a:tr h="570155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U.S.A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>
                          <a:latin typeface="+mj-lt"/>
                        </a:rPr>
                        <a:t>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>
                          <a:latin typeface="+mj-lt"/>
                        </a:rPr>
                        <a:t>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>
                          <a:solidFill>
                            <a:schemeClr val="tx1"/>
                          </a:solidFill>
                          <a:latin typeface="+mj-lt"/>
                        </a:rPr>
                        <a:t>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>
                          <a:solidFill>
                            <a:srgbClr val="FF0000"/>
                          </a:solidFill>
                          <a:latin typeface="+mj-lt"/>
                        </a:rPr>
                        <a:t>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+mj-lt"/>
                        </a:rPr>
                        <a:t>1</a:t>
                      </a:r>
                      <a:endParaRPr kumimoji="1" lang="ja-JP" altLang="en-US" sz="24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660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044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134680B-B00C-C512-BCA3-8B6F8D3CF299}"/>
              </a:ext>
            </a:extLst>
          </p:cNvPr>
          <p:cNvSpPr txBox="1"/>
          <p:nvPr/>
        </p:nvSpPr>
        <p:spPr>
          <a:xfrm>
            <a:off x="3491880" y="283295"/>
            <a:ext cx="17075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2 0 1 4</a:t>
            </a:r>
            <a:endParaRPr kumimoji="1" lang="ja-JP" altLang="en-US" sz="4400" i="1" baseline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pic>
        <p:nvPicPr>
          <p:cNvPr id="3" name="図 2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5CA4511B-224A-D237-34CA-17D490423F50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67479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図 4" descr="TIPS2014記録集表紙.pdf">
            <a:extLst>
              <a:ext uri="{FF2B5EF4-FFF2-40B4-BE49-F238E27FC236}">
                <a16:creationId xmlns:a16="http://schemas.microsoft.com/office/drawing/2014/main" id="{695E73CE-22DC-8957-4715-D0D692A87E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 t="5160" r="3957" b="7539"/>
          <a:stretch/>
        </p:blipFill>
        <p:spPr>
          <a:xfrm>
            <a:off x="219543" y="1678161"/>
            <a:ext cx="3848401" cy="5024618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pic>
        <p:nvPicPr>
          <p:cNvPr id="6" name="図 5" descr="TIPS 2014-3.jpg">
            <a:extLst>
              <a:ext uri="{FF2B5EF4-FFF2-40B4-BE49-F238E27FC236}">
                <a16:creationId xmlns:a16="http://schemas.microsoft.com/office/drawing/2014/main" id="{1CAA44A0-A3BA-A1B2-2535-E57106F67C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" t="1439" r="4047" b="31685"/>
          <a:stretch/>
        </p:blipFill>
        <p:spPr>
          <a:xfrm>
            <a:off x="4695899" y="1559648"/>
            <a:ext cx="4055274" cy="5164407"/>
          </a:xfrm>
          <a:prstGeom prst="rect">
            <a:avLst/>
          </a:prstGeom>
        </p:spPr>
      </p:pic>
      <p:pic>
        <p:nvPicPr>
          <p:cNvPr id="4" name="図 3" descr="_DSC0007.JPG">
            <a:extLst>
              <a:ext uri="{FF2B5EF4-FFF2-40B4-BE49-F238E27FC236}">
                <a16:creationId xmlns:a16="http://schemas.microsoft.com/office/drawing/2014/main" id="{1793B276-2316-9E35-775D-9ED06578CF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692293"/>
            <a:ext cx="2180273" cy="1606059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E3A876D-1B3F-4F51-5C29-E5F4435DFEDC}"/>
              </a:ext>
            </a:extLst>
          </p:cNvPr>
          <p:cNvSpPr/>
          <p:nvPr/>
        </p:nvSpPr>
        <p:spPr>
          <a:xfrm>
            <a:off x="194320" y="1016537"/>
            <a:ext cx="8649686" cy="475824"/>
          </a:xfrm>
          <a:prstGeom prst="rect">
            <a:avLst/>
          </a:prstGeom>
          <a:solidFill>
            <a:srgbClr val="7CFFF9"/>
          </a:solidFill>
          <a:ln w="38100">
            <a:solidFill>
              <a:srgbClr val="0F1D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aseline="0"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454010E-81D5-E213-F794-374BA63C2277}"/>
              </a:ext>
            </a:extLst>
          </p:cNvPr>
          <p:cNvSpPr txBox="1"/>
          <p:nvPr/>
        </p:nvSpPr>
        <p:spPr>
          <a:xfrm>
            <a:off x="252942" y="980728"/>
            <a:ext cx="86967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aseline="0" dirty="0">
                <a:latin typeface="+mj-ea"/>
                <a:ea typeface="+mj-ea"/>
              </a:rPr>
              <a:t>Tokai </a:t>
            </a:r>
            <a:r>
              <a:rPr lang="en-US" altLang="ja-JP" sz="2500" baseline="0" dirty="0">
                <a:latin typeface="+mj-ea"/>
                <a:ea typeface="+mj-ea"/>
              </a:rPr>
              <a:t>International</a:t>
            </a:r>
            <a:r>
              <a:rPr lang="en-US" altLang="ja-JP" sz="2200" baseline="0" dirty="0">
                <a:latin typeface="+mj-ea"/>
                <a:ea typeface="+mj-ea"/>
              </a:rPr>
              <a:t> Psoriasis Summit 2014 (</a:t>
            </a:r>
            <a:r>
              <a:rPr lang="en-US" altLang="ja-JP" sz="2200" baseline="0" dirty="0">
                <a:solidFill>
                  <a:srgbClr val="FF0000"/>
                </a:solidFill>
                <a:latin typeface="+mj-ea"/>
                <a:ea typeface="+mj-ea"/>
              </a:rPr>
              <a:t>TIPS 2014</a:t>
            </a:r>
            <a:r>
              <a:rPr lang="en-US" altLang="ja-JP" sz="2200" baseline="0" dirty="0">
                <a:latin typeface="+mj-ea"/>
                <a:ea typeface="+mj-ea"/>
              </a:rPr>
              <a:t>)</a:t>
            </a:r>
            <a:r>
              <a:rPr lang="en-US" altLang="en-US" sz="2200" baseline="0" dirty="0">
                <a:latin typeface="+mj-ea"/>
                <a:ea typeface="+mj-ea"/>
              </a:rPr>
              <a:t>, Tokyo, JAPAN</a:t>
            </a:r>
            <a:endParaRPr lang="ja-JP" altLang="en-US" sz="2200" baseline="0" dirty="0">
              <a:latin typeface="+mj-ea"/>
              <a:ea typeface="+mj-ea"/>
            </a:endParaRPr>
          </a:p>
        </p:txBody>
      </p:sp>
      <p:pic>
        <p:nvPicPr>
          <p:cNvPr id="11" name="図 10" descr="images.png">
            <a:extLst>
              <a:ext uri="{FF2B5EF4-FFF2-40B4-BE49-F238E27FC236}">
                <a16:creationId xmlns:a16="http://schemas.microsoft.com/office/drawing/2014/main" id="{C44818BA-EEA3-0BE9-BA99-37823670C71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805" y="186638"/>
            <a:ext cx="957312" cy="6654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36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3" descr="20190704 HP表紙・asp_website_04.jpg">
            <a:extLst>
              <a:ext uri="{FF2B5EF4-FFF2-40B4-BE49-F238E27FC236}">
                <a16:creationId xmlns:a16="http://schemas.microsoft.com/office/drawing/2014/main" id="{6FB9B601-8BEA-5738-D6EB-5F8A91AE93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642" b="83891"/>
          <a:stretch/>
        </p:blipFill>
        <p:spPr bwMode="auto">
          <a:xfrm>
            <a:off x="827584" y="188640"/>
            <a:ext cx="7164288" cy="110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06526EA-DEED-3028-11BB-1B6AE2291386}"/>
              </a:ext>
            </a:extLst>
          </p:cNvPr>
          <p:cNvSpPr txBox="1"/>
          <p:nvPr/>
        </p:nvSpPr>
        <p:spPr>
          <a:xfrm>
            <a:off x="1146655" y="1484784"/>
            <a:ext cx="65261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baseline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Results of Board </a:t>
            </a:r>
            <a:r>
              <a:rPr lang="en-US" altLang="ja-JP" sz="3200" baseline="0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Meeting</a:t>
            </a:r>
            <a:r>
              <a:rPr lang="ja-JP" altLang="en-US" sz="3200" baseline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 </a:t>
            </a:r>
            <a:r>
              <a:rPr lang="en-US" altLang="ja-JP" sz="3200" baseline="0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2022</a:t>
            </a:r>
            <a:endParaRPr lang="ja-JP" altLang="en-US" sz="2400" baseline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ctr"/>
            <a:r>
              <a:rPr lang="en-US" altLang="ja-JP" sz="3200" baseline="0" dirty="0">
                <a:solidFill>
                  <a:srgbClr val="0070C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〜</a:t>
            </a:r>
            <a:r>
              <a:rPr lang="ja-JP" altLang="en-US" sz="3200" baseline="0">
                <a:solidFill>
                  <a:srgbClr val="0070C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Resolved Item </a:t>
            </a:r>
            <a:r>
              <a:rPr lang="en-US" altLang="ja-JP" sz="3200" baseline="0" dirty="0">
                <a:solidFill>
                  <a:srgbClr val="0070C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4〜</a:t>
            </a:r>
            <a:endParaRPr lang="ja-JP" altLang="en-US" sz="3200" baseline="0">
              <a:solidFill>
                <a:srgbClr val="0070C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D7C4DA3-35FD-D357-5DFE-E477E51BC041}"/>
              </a:ext>
            </a:extLst>
          </p:cNvPr>
          <p:cNvSpPr/>
          <p:nvPr/>
        </p:nvSpPr>
        <p:spPr bwMode="auto">
          <a:xfrm>
            <a:off x="611599" y="1507474"/>
            <a:ext cx="7577484" cy="961833"/>
          </a:xfrm>
          <a:prstGeom prst="rect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CD66EEB-2F7A-FB1F-FD81-086C68FC2B25}"/>
              </a:ext>
            </a:extLst>
          </p:cNvPr>
          <p:cNvSpPr txBox="1"/>
          <p:nvPr/>
        </p:nvSpPr>
        <p:spPr>
          <a:xfrm>
            <a:off x="35496" y="2610654"/>
            <a:ext cx="9062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aseline="0" dirty="0"/>
              <a:t>The President of the </a:t>
            </a:r>
            <a:r>
              <a:rPr lang="en-US" altLang="ja-JP" sz="2800" baseline="0" dirty="0"/>
              <a:t>2nd </a:t>
            </a:r>
            <a:r>
              <a:rPr kumimoji="1" lang="en-US" altLang="ja-JP" sz="2800" baseline="0" dirty="0"/>
              <a:t>ASP 2024 &amp; the 3rd ASP 2026</a:t>
            </a:r>
            <a:endParaRPr kumimoji="1" lang="ja-JP" altLang="en-US" sz="2800" baseline="0" dirty="0"/>
          </a:p>
        </p:txBody>
      </p:sp>
      <p:pic>
        <p:nvPicPr>
          <p:cNvPr id="6" name="図 5" descr="Dr. Y CHOE・Photo・20190430.jpeg">
            <a:extLst>
              <a:ext uri="{FF2B5EF4-FFF2-40B4-BE49-F238E27FC236}">
                <a16:creationId xmlns:a16="http://schemas.microsoft.com/office/drawing/2014/main" id="{ADD96D21-56D2-CEC9-E977-729CF7B708DE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927" y="3453460"/>
            <a:ext cx="1758525" cy="2231322"/>
          </a:xfrm>
          <a:prstGeom prst="ellipse">
            <a:avLst/>
          </a:prstGeom>
        </p:spPr>
      </p:pic>
      <p:pic>
        <p:nvPicPr>
          <p:cNvPr id="7" name="図 6" descr="D 002 Dr. G WANG・Photo・20190430.jpg">
            <a:extLst>
              <a:ext uri="{FF2B5EF4-FFF2-40B4-BE49-F238E27FC236}">
                <a16:creationId xmlns:a16="http://schemas.microsoft.com/office/drawing/2014/main" id="{6B8DE7D6-8E86-B98B-B160-FBAB9F6C4AD8}"/>
              </a:ext>
            </a:extLst>
          </p:cNvPr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680" y="3545777"/>
            <a:ext cx="1758526" cy="207181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F73504C-DF54-6913-668E-8C3BFCD359FD}"/>
              </a:ext>
            </a:extLst>
          </p:cNvPr>
          <p:cNvSpPr/>
          <p:nvPr/>
        </p:nvSpPr>
        <p:spPr>
          <a:xfrm>
            <a:off x="1115616" y="5827318"/>
            <a:ext cx="29973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aseline="0" dirty="0"/>
              <a:t>The Vice President  (CHINA)</a:t>
            </a:r>
          </a:p>
          <a:p>
            <a:r>
              <a:rPr lang="en-US" altLang="ja-JP" baseline="0" dirty="0">
                <a:solidFill>
                  <a:srgbClr val="FF0000"/>
                </a:solidFill>
              </a:rPr>
              <a:t>WANG Gang, M.D. &amp; Ph.D.</a:t>
            </a:r>
            <a:endParaRPr lang="ja-JP" altLang="en-US" baseline="0" dirty="0">
              <a:solidFill>
                <a:srgbClr val="FF0000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A0733F0-F1AE-8615-2E2B-DD70E0A019A4}"/>
              </a:ext>
            </a:extLst>
          </p:cNvPr>
          <p:cNvSpPr/>
          <p:nvPr/>
        </p:nvSpPr>
        <p:spPr>
          <a:xfrm>
            <a:off x="4472309" y="5820862"/>
            <a:ext cx="37167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baseline="0" dirty="0">
                <a:solidFill>
                  <a:srgbClr val="FF0000"/>
                </a:solidFill>
              </a:rPr>
              <a:t> </a:t>
            </a:r>
            <a:r>
              <a:rPr lang="en-US" altLang="ja-JP" sz="1400" baseline="0" dirty="0"/>
              <a:t>The Special Advisor (KOREA)</a:t>
            </a:r>
          </a:p>
          <a:p>
            <a:r>
              <a:rPr lang="en-US" altLang="ja-JP" baseline="0" dirty="0">
                <a:solidFill>
                  <a:srgbClr val="FF0000"/>
                </a:solidFill>
              </a:rPr>
              <a:t> CHOE Yong </a:t>
            </a:r>
            <a:r>
              <a:rPr lang="en-US" altLang="ja-JP" baseline="0" dirty="0" err="1">
                <a:solidFill>
                  <a:srgbClr val="FF0000"/>
                </a:solidFill>
              </a:rPr>
              <a:t>Beom</a:t>
            </a:r>
            <a:r>
              <a:rPr lang="en-US" altLang="ja-JP" baseline="0" dirty="0">
                <a:solidFill>
                  <a:srgbClr val="FF0000"/>
                </a:solidFill>
              </a:rPr>
              <a:t>, M.D. &amp; Ph.D.</a:t>
            </a:r>
            <a:r>
              <a:rPr lang="en-US" altLang="ja-JP" b="1" baseline="0" dirty="0">
                <a:solidFill>
                  <a:srgbClr val="FF0000"/>
                </a:solidFill>
              </a:rPr>
              <a:t>  </a:t>
            </a:r>
            <a:endParaRPr lang="ja-JP" altLang="en-US" baseline="0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2A044CB-C462-57D4-0041-459BB26F711C}"/>
              </a:ext>
            </a:extLst>
          </p:cNvPr>
          <p:cNvSpPr txBox="1"/>
          <p:nvPr/>
        </p:nvSpPr>
        <p:spPr>
          <a:xfrm>
            <a:off x="217841" y="1501128"/>
            <a:ext cx="6912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aseline="0" dirty="0"/>
              <a:t>               Number of Directors : 55  </a:t>
            </a:r>
          </a:p>
          <a:p>
            <a:r>
              <a:rPr kumimoji="1" lang="en-US" altLang="ja-JP" sz="2800" baseline="0" dirty="0"/>
              <a:t>               Voting :</a:t>
            </a:r>
            <a:r>
              <a:rPr kumimoji="1" lang="ja-JP" altLang="en-US" sz="2800" baseline="0"/>
              <a:t>　　　　　</a:t>
            </a:r>
            <a:r>
              <a:rPr kumimoji="1" lang="en-US" altLang="ja-JP" sz="2800" baseline="0" dirty="0"/>
              <a:t>     43 (78.2%)        </a:t>
            </a:r>
            <a:endParaRPr kumimoji="1" lang="ja-JP" altLang="en-US" sz="2800" baseline="0" dirty="0"/>
          </a:p>
        </p:txBody>
      </p:sp>
      <p:pic>
        <p:nvPicPr>
          <p:cNvPr id="11" name="図 10" descr="images-1.png">
            <a:extLst>
              <a:ext uri="{FF2B5EF4-FFF2-40B4-BE49-F238E27FC236}">
                <a16:creationId xmlns:a16="http://schemas.microsoft.com/office/drawing/2014/main" id="{9021DC12-9DF3-E358-829B-24BEA5FC4C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76" y="3545777"/>
            <a:ext cx="885622" cy="6893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6" descr="korea">
            <a:extLst>
              <a:ext uri="{FF2B5EF4-FFF2-40B4-BE49-F238E27FC236}">
                <a16:creationId xmlns:a16="http://schemas.microsoft.com/office/drawing/2014/main" id="{B4E9B08A-1539-2615-2961-EC8EE3599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742" y="3502862"/>
            <a:ext cx="963228" cy="72085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0EC115F-3FCA-A38C-7FDF-1CE4E7C453A8}"/>
              </a:ext>
            </a:extLst>
          </p:cNvPr>
          <p:cNvSpPr/>
          <p:nvPr/>
        </p:nvSpPr>
        <p:spPr bwMode="auto">
          <a:xfrm>
            <a:off x="5580112" y="7102159"/>
            <a:ext cx="1702485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pic>
        <p:nvPicPr>
          <p:cNvPr id="15" name="トラック 06">
            <a:hlinkClick r:id="" action="ppaction://media"/>
            <a:extLst>
              <a:ext uri="{FF2B5EF4-FFF2-40B4-BE49-F238E27FC236}">
                <a16:creationId xmlns:a16="http://schemas.microsoft.com/office/drawing/2014/main" id="{ABC412A2-AB00-458D-B6D1-3244D68AB1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9" end="16135.718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89083" y="50079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8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8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8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8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800"/>
                            </p:stCondLst>
                            <p:childTnLst>
                              <p:par>
                                <p:cTn id="4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8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1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300"/>
                            </p:stCondLst>
                            <p:childTnLst>
                              <p:par>
                                <p:cTn id="5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63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83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 uiExpand="1" build="p" bldLvl="5"/>
      <p:bldP spid="4" grpId="0" animBg="1"/>
      <p:bldP spid="5" grpId="0"/>
      <p:bldP spid="8" grpId="0" uiExpand="1" build="p" bldLvl="5"/>
      <p:bldP spid="9" grpId="0" uiExpand="1" build="p" bldLvl="5"/>
      <p:bldP spid="10" grpId="0" build="p" bldLvl="5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3DD5F2F0-85DE-3CB6-A581-88A75A47AB39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8633" y="98075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AA79133-F136-E3C4-961A-C80DCE13507D}"/>
              </a:ext>
            </a:extLst>
          </p:cNvPr>
          <p:cNvSpPr txBox="1"/>
          <p:nvPr/>
        </p:nvSpPr>
        <p:spPr>
          <a:xfrm>
            <a:off x="3419872" y="307980"/>
            <a:ext cx="17075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</a:t>
            </a:r>
            <a:r>
              <a:rPr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2 4</a:t>
            </a:r>
            <a:endParaRPr kumimoji="1" lang="ja-JP" altLang="en-US" sz="4400" i="1" baseline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0DDB08-19D9-FF4F-07D2-5E7864CCB4AB}"/>
              </a:ext>
            </a:extLst>
          </p:cNvPr>
          <p:cNvSpPr txBox="1"/>
          <p:nvPr/>
        </p:nvSpPr>
        <p:spPr>
          <a:xfrm>
            <a:off x="118095" y="1005644"/>
            <a:ext cx="9062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aseline="0" dirty="0"/>
              <a:t>The President of the 2nd ASP 2024 &amp; th</a:t>
            </a:r>
            <a:r>
              <a:rPr lang="en-US" altLang="ja-JP" sz="2800" baseline="0" dirty="0"/>
              <a:t>e 3rd ASP 2026</a:t>
            </a:r>
            <a:endParaRPr kumimoji="1" lang="ja-JP" altLang="en-US" sz="2800" baseline="0" dirty="0"/>
          </a:p>
        </p:txBody>
      </p:sp>
      <p:pic>
        <p:nvPicPr>
          <p:cNvPr id="6" name="図 5" descr="Dr. Y CHOE・Photo・20190430.jpeg">
            <a:extLst>
              <a:ext uri="{FF2B5EF4-FFF2-40B4-BE49-F238E27FC236}">
                <a16:creationId xmlns:a16="http://schemas.microsoft.com/office/drawing/2014/main" id="{7512B9A8-468A-47A0-74A5-00171D95699E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071" y="4077072"/>
            <a:ext cx="1501078" cy="1720764"/>
          </a:xfrm>
          <a:prstGeom prst="ellipse">
            <a:avLst/>
          </a:prstGeom>
        </p:spPr>
      </p:pic>
      <p:pic>
        <p:nvPicPr>
          <p:cNvPr id="7" name="図 6" descr="D 002 Dr. G WANG・Photo・20190430.jpg">
            <a:extLst>
              <a:ext uri="{FF2B5EF4-FFF2-40B4-BE49-F238E27FC236}">
                <a16:creationId xmlns:a16="http://schemas.microsoft.com/office/drawing/2014/main" id="{143079CA-9430-F419-8CC8-14CC9D3F0838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973" y="1700808"/>
            <a:ext cx="1417318" cy="1657826"/>
          </a:xfrm>
          <a:prstGeom prst="ellipse">
            <a:avLst/>
          </a:prstGeom>
          <a:noFill/>
          <a:ln>
            <a:noFill/>
          </a:ln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B1F6280-DAC4-9C1B-4743-46918741E852}"/>
              </a:ext>
            </a:extLst>
          </p:cNvPr>
          <p:cNvSpPr/>
          <p:nvPr/>
        </p:nvSpPr>
        <p:spPr>
          <a:xfrm>
            <a:off x="337935" y="3411430"/>
            <a:ext cx="23709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100" baseline="0" dirty="0"/>
              <a:t>The Vice President  (CHINA)</a:t>
            </a:r>
          </a:p>
          <a:p>
            <a:r>
              <a:rPr lang="en-US" altLang="ja-JP" sz="1400" baseline="0" dirty="0">
                <a:solidFill>
                  <a:srgbClr val="FF0000"/>
                </a:solidFill>
              </a:rPr>
              <a:t>WANG Gang, M.D. &amp; Ph.D.</a:t>
            </a:r>
            <a:endParaRPr lang="ja-JP" altLang="en-US" sz="1400" baseline="0" dirty="0">
              <a:solidFill>
                <a:srgbClr val="FF0000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0C9FC57-1CF7-E767-7410-A874A30D12ED}"/>
              </a:ext>
            </a:extLst>
          </p:cNvPr>
          <p:cNvSpPr/>
          <p:nvPr/>
        </p:nvSpPr>
        <p:spPr>
          <a:xfrm>
            <a:off x="378892" y="5802334"/>
            <a:ext cx="327295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b="1" baseline="0" dirty="0">
                <a:solidFill>
                  <a:srgbClr val="FF0000"/>
                </a:solidFill>
              </a:rPr>
              <a:t> </a:t>
            </a:r>
            <a:r>
              <a:rPr lang="en-US" altLang="ja-JP" sz="1100" baseline="0" dirty="0"/>
              <a:t>The Special Advisor (KOREA)</a:t>
            </a:r>
          </a:p>
          <a:p>
            <a:r>
              <a:rPr lang="en-US" altLang="ja-JP" sz="1400" baseline="0" dirty="0">
                <a:solidFill>
                  <a:srgbClr val="FF0000"/>
                </a:solidFill>
              </a:rPr>
              <a:t> CHOE Yong </a:t>
            </a:r>
            <a:r>
              <a:rPr lang="en-US" altLang="ja-JP" sz="1400" baseline="0" dirty="0" err="1">
                <a:solidFill>
                  <a:srgbClr val="FF0000"/>
                </a:solidFill>
              </a:rPr>
              <a:t>Beom</a:t>
            </a:r>
            <a:r>
              <a:rPr lang="en-US" altLang="ja-JP" sz="1400" baseline="0" dirty="0">
                <a:solidFill>
                  <a:srgbClr val="FF0000"/>
                </a:solidFill>
              </a:rPr>
              <a:t>, M.D. &amp; Ph.D.</a:t>
            </a:r>
            <a:r>
              <a:rPr lang="en-US" altLang="ja-JP" sz="1400" b="1" baseline="0" dirty="0">
                <a:solidFill>
                  <a:srgbClr val="FF0000"/>
                </a:solidFill>
              </a:rPr>
              <a:t>  </a:t>
            </a:r>
            <a:endParaRPr lang="ja-JP" altLang="en-US" sz="1400" baseline="0" dirty="0">
              <a:solidFill>
                <a:srgbClr val="FF0000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A396C66-FAE6-B545-3BF0-0B428A6D83E2}"/>
              </a:ext>
            </a:extLst>
          </p:cNvPr>
          <p:cNvSpPr/>
          <p:nvPr/>
        </p:nvSpPr>
        <p:spPr bwMode="auto">
          <a:xfrm>
            <a:off x="2743053" y="2299238"/>
            <a:ext cx="3807375" cy="613870"/>
          </a:xfrm>
          <a:prstGeom prst="rect">
            <a:avLst/>
          </a:prstGeom>
          <a:solidFill>
            <a:srgbClr val="FD99EA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08DE3AF-9A0B-59A9-089B-E08E09B328D3}"/>
              </a:ext>
            </a:extLst>
          </p:cNvPr>
          <p:cNvSpPr/>
          <p:nvPr/>
        </p:nvSpPr>
        <p:spPr bwMode="auto">
          <a:xfrm>
            <a:off x="2719293" y="4716036"/>
            <a:ext cx="194478" cy="663424"/>
          </a:xfrm>
          <a:prstGeom prst="rect">
            <a:avLst/>
          </a:prstGeom>
          <a:solidFill>
            <a:srgbClr val="BBE0E3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435E98B-A431-4B1B-CF98-5BB3E09156E2}"/>
              </a:ext>
            </a:extLst>
          </p:cNvPr>
          <p:cNvSpPr txBox="1"/>
          <p:nvPr/>
        </p:nvSpPr>
        <p:spPr>
          <a:xfrm>
            <a:off x="7675378" y="2102168"/>
            <a:ext cx="12634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aseline="0" dirty="0"/>
              <a:t>  21</a:t>
            </a:r>
          </a:p>
          <a:p>
            <a:r>
              <a:rPr kumimoji="1" lang="en-US" altLang="ja-JP" sz="2400" baseline="0" dirty="0"/>
              <a:t>(48.8%)</a:t>
            </a:r>
            <a:endParaRPr kumimoji="1" lang="ja-JP" altLang="en-US" sz="2400" baseline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0B11F1F-1EBA-5944-5CD3-9E974AE96D2F}"/>
              </a:ext>
            </a:extLst>
          </p:cNvPr>
          <p:cNvSpPr txBox="1"/>
          <p:nvPr/>
        </p:nvSpPr>
        <p:spPr>
          <a:xfrm>
            <a:off x="7692416" y="4623831"/>
            <a:ext cx="12634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aseline="0" dirty="0"/>
              <a:t>  22</a:t>
            </a:r>
          </a:p>
          <a:p>
            <a:r>
              <a:rPr lang="en-US" altLang="ja-JP" sz="2400" baseline="0" dirty="0"/>
              <a:t>(51.2%)</a:t>
            </a:r>
            <a:endParaRPr kumimoji="1" lang="ja-JP" altLang="en-US" sz="2400" baseline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F0EBC68-8406-5FD4-480E-8ABAE9B7A7A5}"/>
              </a:ext>
            </a:extLst>
          </p:cNvPr>
          <p:cNvSpPr/>
          <p:nvPr/>
        </p:nvSpPr>
        <p:spPr bwMode="auto">
          <a:xfrm>
            <a:off x="6563687" y="2296164"/>
            <a:ext cx="922845" cy="613870"/>
          </a:xfrm>
          <a:prstGeom prst="rect">
            <a:avLst/>
          </a:prstGeom>
          <a:solidFill>
            <a:srgbClr val="FD99EA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DE462C70-5B7C-4D02-B648-B13955A6B5C7}"/>
              </a:ext>
            </a:extLst>
          </p:cNvPr>
          <p:cNvSpPr/>
          <p:nvPr/>
        </p:nvSpPr>
        <p:spPr bwMode="auto">
          <a:xfrm>
            <a:off x="2913772" y="4716036"/>
            <a:ext cx="2388762" cy="663424"/>
          </a:xfrm>
          <a:prstGeom prst="rect">
            <a:avLst/>
          </a:prstGeom>
          <a:solidFill>
            <a:srgbClr val="BBE0E3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AA534AB-A624-4C32-2FC5-DCE7435C07E6}"/>
              </a:ext>
            </a:extLst>
          </p:cNvPr>
          <p:cNvSpPr/>
          <p:nvPr/>
        </p:nvSpPr>
        <p:spPr bwMode="auto">
          <a:xfrm>
            <a:off x="5304578" y="4722221"/>
            <a:ext cx="1728191" cy="663424"/>
          </a:xfrm>
          <a:prstGeom prst="rect">
            <a:avLst/>
          </a:prstGeom>
          <a:solidFill>
            <a:srgbClr val="BBE0E3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5B462A3-9B8D-C38F-7FAC-01073CA57053}"/>
              </a:ext>
            </a:extLst>
          </p:cNvPr>
          <p:cNvSpPr/>
          <p:nvPr/>
        </p:nvSpPr>
        <p:spPr bwMode="auto">
          <a:xfrm>
            <a:off x="7020272" y="4722221"/>
            <a:ext cx="262824" cy="663424"/>
          </a:xfrm>
          <a:prstGeom prst="rect">
            <a:avLst/>
          </a:prstGeom>
          <a:solidFill>
            <a:srgbClr val="BBE0E3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ECC5A36-5691-2541-DDAC-12CC5494EB08}"/>
              </a:ext>
            </a:extLst>
          </p:cNvPr>
          <p:cNvSpPr/>
          <p:nvPr/>
        </p:nvSpPr>
        <p:spPr bwMode="auto">
          <a:xfrm>
            <a:off x="7308304" y="4722221"/>
            <a:ext cx="262824" cy="663424"/>
          </a:xfrm>
          <a:prstGeom prst="rect">
            <a:avLst/>
          </a:prstGeom>
          <a:solidFill>
            <a:srgbClr val="BBE0E3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pic>
        <p:nvPicPr>
          <p:cNvPr id="4" name="図 3" descr="images-1.png">
            <a:extLst>
              <a:ext uri="{FF2B5EF4-FFF2-40B4-BE49-F238E27FC236}">
                <a16:creationId xmlns:a16="http://schemas.microsoft.com/office/drawing/2014/main" id="{62880455-6095-1E68-7BEA-B62CD425F8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607" y="1721112"/>
            <a:ext cx="540407" cy="4206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16" descr="korea">
            <a:extLst>
              <a:ext uri="{FF2B5EF4-FFF2-40B4-BE49-F238E27FC236}">
                <a16:creationId xmlns:a16="http://schemas.microsoft.com/office/drawing/2014/main" id="{2A81E0CC-1ECB-84A0-B698-7AC279747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899" y="4156191"/>
            <a:ext cx="562039" cy="42061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380A228-C616-2073-591B-811E88811A02}"/>
              </a:ext>
            </a:extLst>
          </p:cNvPr>
          <p:cNvSpPr/>
          <p:nvPr/>
        </p:nvSpPr>
        <p:spPr bwMode="auto">
          <a:xfrm>
            <a:off x="5920492" y="7389440"/>
            <a:ext cx="2035884" cy="57606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34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 animBg="1"/>
      <p:bldP spid="13" grpId="0" animBg="1"/>
      <p:bldP spid="14" grpId="0"/>
      <p:bldP spid="15" grpId="0"/>
      <p:bldP spid="16" grpId="0" animBg="1"/>
      <p:bldP spid="19" grpId="0" animBg="1"/>
      <p:bldP spid="20" grpId="0" animBg="1"/>
      <p:bldP spid="21" grpId="0" animBg="1"/>
      <p:bldP spid="22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3DD5F2F0-85DE-3CB6-A581-88A75A47AB39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8633" y="98075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AA79133-F136-E3C4-961A-C80DCE13507D}"/>
              </a:ext>
            </a:extLst>
          </p:cNvPr>
          <p:cNvSpPr txBox="1"/>
          <p:nvPr/>
        </p:nvSpPr>
        <p:spPr>
          <a:xfrm>
            <a:off x="1649681" y="1251319"/>
            <a:ext cx="17075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</a:t>
            </a:r>
            <a:r>
              <a:rPr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2 4</a:t>
            </a:r>
            <a:endParaRPr kumimoji="1" lang="ja-JP" altLang="en-US" sz="4400" i="1" baseline="0" dirty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0DDB08-19D9-FF4F-07D2-5E7864CCB4AB}"/>
              </a:ext>
            </a:extLst>
          </p:cNvPr>
          <p:cNvSpPr txBox="1"/>
          <p:nvPr/>
        </p:nvSpPr>
        <p:spPr>
          <a:xfrm>
            <a:off x="1245032" y="333478"/>
            <a:ext cx="7161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baseline="0" dirty="0"/>
              <a:t>The President of the NEXT ASP </a:t>
            </a:r>
            <a:endParaRPr kumimoji="1" lang="ja-JP" altLang="en-US" sz="3600" b="1" baseline="0" dirty="0"/>
          </a:p>
        </p:txBody>
      </p:sp>
      <p:pic>
        <p:nvPicPr>
          <p:cNvPr id="6" name="図 5" descr="Dr. Y CHOE・Photo・20190430.jpeg">
            <a:extLst>
              <a:ext uri="{FF2B5EF4-FFF2-40B4-BE49-F238E27FC236}">
                <a16:creationId xmlns:a16="http://schemas.microsoft.com/office/drawing/2014/main" id="{7512B9A8-468A-47A0-74A5-00171D95699E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4566" y="2240902"/>
            <a:ext cx="2088232" cy="2556250"/>
          </a:xfrm>
          <a:prstGeom prst="ellipse">
            <a:avLst/>
          </a:prstGeom>
        </p:spPr>
      </p:pic>
      <p:pic>
        <p:nvPicPr>
          <p:cNvPr id="7" name="図 6" descr="D 002 Dr. G WANG・Photo・20190430.jpg">
            <a:extLst>
              <a:ext uri="{FF2B5EF4-FFF2-40B4-BE49-F238E27FC236}">
                <a16:creationId xmlns:a16="http://schemas.microsoft.com/office/drawing/2014/main" id="{143079CA-9430-F419-8CC8-14CC9D3F0838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297" y="2347238"/>
            <a:ext cx="2088232" cy="2449914"/>
          </a:xfrm>
          <a:prstGeom prst="ellipse">
            <a:avLst/>
          </a:prstGeom>
          <a:noFill/>
          <a:ln>
            <a:noFill/>
          </a:ln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B1F6280-DAC4-9C1B-4743-46918741E852}"/>
              </a:ext>
            </a:extLst>
          </p:cNvPr>
          <p:cNvSpPr/>
          <p:nvPr/>
        </p:nvSpPr>
        <p:spPr>
          <a:xfrm>
            <a:off x="4845886" y="5858831"/>
            <a:ext cx="3305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aseline="0" dirty="0"/>
              <a:t>The Vice President  </a:t>
            </a:r>
          </a:p>
          <a:p>
            <a:r>
              <a:rPr lang="en-US" altLang="ja-JP" sz="2000" baseline="0" dirty="0">
                <a:solidFill>
                  <a:srgbClr val="FF0000"/>
                </a:solidFill>
              </a:rPr>
              <a:t>WANG Gang, M.D. &amp; Ph.D.</a:t>
            </a:r>
            <a:endParaRPr lang="ja-JP" altLang="en-US" sz="2000" baseline="0" dirty="0">
              <a:solidFill>
                <a:srgbClr val="FF0000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0C9FC57-1CF7-E767-7410-A874A30D12ED}"/>
              </a:ext>
            </a:extLst>
          </p:cNvPr>
          <p:cNvSpPr/>
          <p:nvPr/>
        </p:nvSpPr>
        <p:spPr>
          <a:xfrm>
            <a:off x="323528" y="5783594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aseline="0" dirty="0"/>
              <a:t>The Special Advisor </a:t>
            </a:r>
          </a:p>
          <a:p>
            <a:r>
              <a:rPr lang="en-US" altLang="ja-JP" sz="2000" baseline="0" dirty="0">
                <a:solidFill>
                  <a:srgbClr val="FF0000"/>
                </a:solidFill>
              </a:rPr>
              <a:t>CHOE Yong </a:t>
            </a:r>
            <a:r>
              <a:rPr lang="en-US" altLang="ja-JP" sz="2000" baseline="0" dirty="0" err="1">
                <a:solidFill>
                  <a:srgbClr val="FF0000"/>
                </a:solidFill>
              </a:rPr>
              <a:t>Beom</a:t>
            </a:r>
            <a:r>
              <a:rPr lang="en-US" altLang="ja-JP" sz="2000" baseline="0" dirty="0">
                <a:solidFill>
                  <a:srgbClr val="FF0000"/>
                </a:solidFill>
              </a:rPr>
              <a:t>, M.D. &amp; Ph.D.</a:t>
            </a:r>
            <a:r>
              <a:rPr lang="en-US" altLang="ja-JP" sz="2000" b="1" baseline="0" dirty="0">
                <a:solidFill>
                  <a:srgbClr val="FF0000"/>
                </a:solidFill>
              </a:rPr>
              <a:t>  </a:t>
            </a:r>
            <a:endParaRPr lang="ja-JP" altLang="en-US" sz="2000" baseline="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3DB1E53-2441-9355-5EAD-92998837A144}"/>
              </a:ext>
            </a:extLst>
          </p:cNvPr>
          <p:cNvSpPr txBox="1"/>
          <p:nvPr/>
        </p:nvSpPr>
        <p:spPr>
          <a:xfrm>
            <a:off x="5453264" y="1345022"/>
            <a:ext cx="16962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</a:t>
            </a:r>
            <a:r>
              <a:rPr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2 6</a:t>
            </a:r>
            <a:endParaRPr kumimoji="1" lang="ja-JP" altLang="en-US" sz="4400" i="1" baseline="0" dirty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ECF23DB-E678-D7C9-2B6A-F464CEC5F4D7}"/>
              </a:ext>
            </a:extLst>
          </p:cNvPr>
          <p:cNvSpPr txBox="1"/>
          <p:nvPr/>
        </p:nvSpPr>
        <p:spPr>
          <a:xfrm>
            <a:off x="2340094" y="5014062"/>
            <a:ext cx="1439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aseline="0" dirty="0"/>
              <a:t>KOREA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D754050-C3FD-05A5-5957-1A4017C21957}"/>
              </a:ext>
            </a:extLst>
          </p:cNvPr>
          <p:cNvSpPr txBox="1"/>
          <p:nvPr/>
        </p:nvSpPr>
        <p:spPr>
          <a:xfrm>
            <a:off x="6197554" y="4970398"/>
            <a:ext cx="1301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aseline="0" dirty="0"/>
              <a:t>CHINA</a:t>
            </a:r>
          </a:p>
        </p:txBody>
      </p:sp>
      <p:pic>
        <p:nvPicPr>
          <p:cNvPr id="12" name="図 11" descr="images-1.png">
            <a:extLst>
              <a:ext uri="{FF2B5EF4-FFF2-40B4-BE49-F238E27FC236}">
                <a16:creationId xmlns:a16="http://schemas.microsoft.com/office/drawing/2014/main" id="{A953D75A-4932-6F1B-5D44-A2E22898FDB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327" y="5014062"/>
            <a:ext cx="613849" cy="4777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縦巻き 10">
            <a:extLst>
              <a:ext uri="{FF2B5EF4-FFF2-40B4-BE49-F238E27FC236}">
                <a16:creationId xmlns:a16="http://schemas.microsoft.com/office/drawing/2014/main" id="{F413D679-1613-CC6F-DDE8-2FD22BD5B10B}"/>
              </a:ext>
            </a:extLst>
          </p:cNvPr>
          <p:cNvSpPr/>
          <p:nvPr/>
        </p:nvSpPr>
        <p:spPr bwMode="auto">
          <a:xfrm rot="10800000">
            <a:off x="4219891" y="1215212"/>
            <a:ext cx="4924109" cy="5400599"/>
          </a:xfrm>
          <a:prstGeom prst="verticalScroll">
            <a:avLst>
              <a:gd name="adj" fmla="val 9214"/>
            </a:avLst>
          </a:prstGeom>
          <a:solidFill>
            <a:srgbClr val="7CFFF9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pic>
        <p:nvPicPr>
          <p:cNvPr id="13" name="Picture 16" descr="korea">
            <a:extLst>
              <a:ext uri="{FF2B5EF4-FFF2-40B4-BE49-F238E27FC236}">
                <a16:creationId xmlns:a16="http://schemas.microsoft.com/office/drawing/2014/main" id="{8F6FD5C1-E717-5668-4DA8-EA42B9F94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681" y="5068662"/>
            <a:ext cx="610062" cy="42295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E9C53F5-3396-0889-7B6F-BE11C57798D2}"/>
              </a:ext>
            </a:extLst>
          </p:cNvPr>
          <p:cNvSpPr/>
          <p:nvPr/>
        </p:nvSpPr>
        <p:spPr bwMode="auto">
          <a:xfrm>
            <a:off x="4355976" y="7461448"/>
            <a:ext cx="1493275" cy="5040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6FC7EAF-57FC-9AE9-18F0-68876A0A4C2B}"/>
              </a:ext>
            </a:extLst>
          </p:cNvPr>
          <p:cNvSpPr txBox="1"/>
          <p:nvPr/>
        </p:nvSpPr>
        <p:spPr>
          <a:xfrm>
            <a:off x="4716016" y="1844824"/>
            <a:ext cx="398378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sz="2800" i="1" baseline="0" dirty="0"/>
              <a:t>Dr. CHOE Yong </a:t>
            </a:r>
            <a:r>
              <a:rPr kumimoji="1" lang="en" altLang="ja-JP" sz="2800" i="1" baseline="0" dirty="0" err="1"/>
              <a:t>Beom</a:t>
            </a:r>
            <a:r>
              <a:rPr kumimoji="1" lang="en" altLang="ja-JP" sz="2800" i="1" baseline="0" dirty="0"/>
              <a:t>,</a:t>
            </a:r>
          </a:p>
          <a:p>
            <a:endParaRPr kumimoji="1" lang="en" altLang="ja-JP" sz="2800" i="1" baseline="0" dirty="0"/>
          </a:p>
          <a:p>
            <a:r>
              <a:rPr kumimoji="1" lang="en" altLang="ja-JP" sz="4000" i="1" baseline="0" dirty="0">
                <a:solidFill>
                  <a:srgbClr val="FF0000"/>
                </a:solidFill>
              </a:rPr>
              <a:t>Congratulations!</a:t>
            </a:r>
          </a:p>
          <a:p>
            <a:endParaRPr kumimoji="1" lang="en" altLang="ja-JP" sz="2800" i="1" baseline="0" dirty="0"/>
          </a:p>
          <a:p>
            <a:r>
              <a:rPr kumimoji="1" lang="en" altLang="ja-JP" sz="2800" i="1" baseline="0" dirty="0"/>
              <a:t>Please come to </a:t>
            </a:r>
          </a:p>
          <a:p>
            <a:r>
              <a:rPr kumimoji="1" lang="en" altLang="ja-JP" sz="2800" i="1" baseline="0" dirty="0"/>
              <a:t>the stage and say hello.</a:t>
            </a:r>
            <a:endParaRPr kumimoji="1" lang="ja-JP" altLang="en-US" sz="2800" i="1" baseline="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1018411-C96A-7775-5660-4807962EF6CA}"/>
              </a:ext>
            </a:extLst>
          </p:cNvPr>
          <p:cNvSpPr txBox="1"/>
          <p:nvPr/>
        </p:nvSpPr>
        <p:spPr>
          <a:xfrm>
            <a:off x="1649681" y="1252038"/>
            <a:ext cx="17075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</a:t>
            </a:r>
            <a:r>
              <a:rPr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2 4</a:t>
            </a:r>
            <a:endParaRPr kumimoji="1" lang="ja-JP" altLang="en-US" sz="4400" i="1" baseline="0" dirty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5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91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000"/>
                            </p:stCondLst>
                            <p:childTnLst>
                              <p:par>
                                <p:cTn id="6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4" grpId="0"/>
      <p:bldP spid="9" grpId="0"/>
      <p:bldP spid="18" grpId="0"/>
      <p:bldP spid="11" grpId="0" animBg="1"/>
      <p:bldP spid="14" grpId="0" animBg="1"/>
      <p:bldP spid="15" grpId="0" uiExpand="1" build="p" bldLvl="5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CF74954-71F0-74EC-5A3F-9170D7BD7B78}"/>
              </a:ext>
            </a:extLst>
          </p:cNvPr>
          <p:cNvSpPr txBox="1"/>
          <p:nvPr/>
        </p:nvSpPr>
        <p:spPr>
          <a:xfrm>
            <a:off x="899592" y="1268760"/>
            <a:ext cx="6703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0" dirty="0">
                <a:highlight>
                  <a:srgbClr val="FFFF00"/>
                </a:highlight>
              </a:rPr>
              <a:t>BGM   The Professors ( TIPS 2014, Nov.1, 2014, Tokyo, JAPAN)</a:t>
            </a:r>
            <a:endParaRPr lang="ja-JP" altLang="en-US" baseline="0">
              <a:highlight>
                <a:srgbClr val="FFFF00"/>
              </a:highligh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9004547-FEDA-AB4A-5C51-42BCAD74846E}"/>
              </a:ext>
            </a:extLst>
          </p:cNvPr>
          <p:cNvSpPr txBox="1"/>
          <p:nvPr/>
        </p:nvSpPr>
        <p:spPr>
          <a:xfrm>
            <a:off x="167153" y="1700808"/>
            <a:ext cx="888884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aseline="0"/>
              <a:t>・</a:t>
            </a:r>
            <a:r>
              <a:rPr kumimoji="1" lang="en-US" altLang="ja-JP" baseline="0" dirty="0">
                <a:solidFill>
                  <a:srgbClr val="FF0000"/>
                </a:solidFill>
              </a:rPr>
              <a:t>The Bitter Sweet Samba</a:t>
            </a:r>
          </a:p>
          <a:p>
            <a:r>
              <a:rPr lang="en-US" altLang="ja-JP" baseline="0" dirty="0"/>
              <a:t>    </a:t>
            </a:r>
            <a:r>
              <a:rPr lang="en-US" altLang="ja-JP" sz="1200" baseline="0" dirty="0" err="1"/>
              <a:t>Tp</a:t>
            </a:r>
            <a:r>
              <a:rPr lang="en-US" altLang="ja-JP" sz="1200" baseline="0" dirty="0"/>
              <a:t> : OZAWA Hisashi, G : OZAWA Akira, B : TAKEHARA Hiroshi &amp; Ds KOBAYASHI Masakazu</a:t>
            </a:r>
            <a:endParaRPr lang="en-US" altLang="ja-JP" baseline="0" dirty="0"/>
          </a:p>
          <a:p>
            <a:endParaRPr lang="en-US" altLang="ja-JP" sz="800" baseline="0" dirty="0"/>
          </a:p>
          <a:p>
            <a:r>
              <a:rPr kumimoji="1" lang="ja-JP" altLang="en-US" baseline="0"/>
              <a:t>・</a:t>
            </a:r>
            <a:r>
              <a:rPr kumimoji="1" lang="en-US" altLang="ja-JP" baseline="0" dirty="0">
                <a:solidFill>
                  <a:srgbClr val="FF0000"/>
                </a:solidFill>
              </a:rPr>
              <a:t>The Taste of Honey</a:t>
            </a:r>
          </a:p>
          <a:p>
            <a:r>
              <a:rPr lang="en-US" altLang="ja-JP" baseline="0" dirty="0"/>
              <a:t>    </a:t>
            </a:r>
            <a:r>
              <a:rPr lang="en-US" altLang="ja-JP" sz="1200" baseline="0" dirty="0" err="1"/>
              <a:t>Tp</a:t>
            </a:r>
            <a:r>
              <a:rPr lang="en-US" altLang="ja-JP" sz="1200" baseline="0" dirty="0"/>
              <a:t> : OZAWA Hisashi, G : OZAWA Akira, B : TAKEHARA Hiroshi &amp; Ds KOBAYASHI Masakazu</a:t>
            </a:r>
            <a:endParaRPr lang="en-US" altLang="ja-JP" baseline="0" dirty="0"/>
          </a:p>
          <a:p>
            <a:endParaRPr kumimoji="1" lang="en-US" altLang="ja-JP" sz="800" baseline="0" dirty="0"/>
          </a:p>
          <a:p>
            <a:r>
              <a:rPr lang="ja-JP" altLang="en-US" baseline="0"/>
              <a:t>・</a:t>
            </a:r>
            <a:r>
              <a:rPr lang="en-US" altLang="ja-JP" baseline="0" dirty="0">
                <a:solidFill>
                  <a:srgbClr val="FF0000"/>
                </a:solidFill>
              </a:rPr>
              <a:t>Diana</a:t>
            </a:r>
          </a:p>
          <a:p>
            <a:r>
              <a:rPr kumimoji="1" lang="en-US" altLang="ja-JP" baseline="0" dirty="0"/>
              <a:t>    </a:t>
            </a:r>
            <a:r>
              <a:rPr kumimoji="1" lang="en-US" altLang="ja-JP" sz="1200" baseline="0" dirty="0"/>
              <a:t>Vo</a:t>
            </a:r>
            <a:r>
              <a:rPr lang="en-US" altLang="ja-JP" sz="1200" baseline="0" dirty="0"/>
              <a:t> : Y0UN Jai Il &amp; IKEDA </a:t>
            </a:r>
            <a:r>
              <a:rPr lang="en-US" altLang="ja-JP" sz="1200" baseline="0" dirty="0" err="1"/>
              <a:t>Shigaku</a:t>
            </a:r>
            <a:r>
              <a:rPr lang="en-US" altLang="ja-JP" sz="1200" baseline="0" dirty="0"/>
              <a:t>, G : OZAWA Akira, B : TAKEHARA Hiroshi &amp; Ds KOBAYASHI Masakazu</a:t>
            </a:r>
            <a:endParaRPr lang="en-US" altLang="ja-JP" sz="1400" baseline="0" dirty="0"/>
          </a:p>
          <a:p>
            <a:endParaRPr kumimoji="1" lang="en-US" altLang="ja-JP" sz="800" baseline="0" dirty="0"/>
          </a:p>
          <a:p>
            <a:r>
              <a:rPr lang="ja-JP" altLang="en-US" baseline="0"/>
              <a:t>・</a:t>
            </a:r>
            <a:r>
              <a:rPr lang="en-US" altLang="ja-JP" baseline="0" dirty="0" err="1">
                <a:solidFill>
                  <a:srgbClr val="FF0000"/>
                </a:solidFill>
              </a:rPr>
              <a:t>Seishunn-jidai</a:t>
            </a:r>
            <a:endParaRPr lang="en-US" altLang="ja-JP" baseline="0" dirty="0">
              <a:solidFill>
                <a:srgbClr val="FF0000"/>
              </a:solidFill>
            </a:endParaRPr>
          </a:p>
          <a:p>
            <a:r>
              <a:rPr kumimoji="1" lang="en-US" altLang="ja-JP" sz="1200" baseline="0" dirty="0"/>
              <a:t>     Vo</a:t>
            </a:r>
            <a:r>
              <a:rPr lang="en-US" altLang="ja-JP" sz="1200" baseline="0" dirty="0"/>
              <a:t> : IKEDA </a:t>
            </a:r>
            <a:r>
              <a:rPr lang="en-US" altLang="ja-JP" sz="1200" baseline="0" dirty="0" err="1"/>
              <a:t>Shigaku</a:t>
            </a:r>
            <a:r>
              <a:rPr lang="en-US" altLang="ja-JP" sz="1200" baseline="0" dirty="0"/>
              <a:t> &amp; TERUI Tadashi, G : OZAWA Akira, B : TAKEHARA Hiroshi &amp; Ds KOBAYASHI Masakazu</a:t>
            </a:r>
          </a:p>
          <a:p>
            <a:endParaRPr kumimoji="1" lang="en-US" altLang="ja-JP" sz="800" baseline="0" dirty="0"/>
          </a:p>
          <a:p>
            <a:r>
              <a:rPr lang="ja-JP" altLang="en-US" baseline="0"/>
              <a:t>・</a:t>
            </a:r>
            <a:r>
              <a:rPr lang="en-US" altLang="ja-JP" baseline="0" dirty="0">
                <a:solidFill>
                  <a:srgbClr val="FF0000"/>
                </a:solidFill>
              </a:rPr>
              <a:t>TSUNAMI</a:t>
            </a:r>
          </a:p>
          <a:p>
            <a:r>
              <a:rPr kumimoji="1" lang="en-US" altLang="ja-JP" baseline="0" dirty="0"/>
              <a:t>    </a:t>
            </a:r>
            <a:r>
              <a:rPr kumimoji="1" lang="en-US" altLang="ja-JP" sz="1200" baseline="0" dirty="0"/>
              <a:t>Vo : IKEDA </a:t>
            </a:r>
            <a:r>
              <a:rPr kumimoji="1" lang="en-US" altLang="ja-JP" sz="1200" baseline="0" dirty="0" err="1"/>
              <a:t>Shigaku</a:t>
            </a:r>
            <a:r>
              <a:rPr kumimoji="1" lang="en-US" altLang="ja-JP" sz="1200" baseline="0" dirty="0"/>
              <a:t>, </a:t>
            </a:r>
            <a:r>
              <a:rPr kumimoji="1" lang="en-US" altLang="ja-JP" sz="1200" baseline="0" dirty="0" err="1"/>
              <a:t>Tp</a:t>
            </a:r>
            <a:r>
              <a:rPr kumimoji="1" lang="en-US" altLang="ja-JP" sz="1200" baseline="0" dirty="0"/>
              <a:t> : OZAWA Hisashi, </a:t>
            </a:r>
            <a:r>
              <a:rPr lang="en-US" altLang="ja-JP" sz="1200" baseline="0" dirty="0"/>
              <a:t>G : OZAWA Akira, B : TAKEHARA Hiroshi &amp; Ds KOBAYASHI Masakazu</a:t>
            </a:r>
            <a:endParaRPr lang="en-US" altLang="ja-JP" baseline="0" dirty="0"/>
          </a:p>
          <a:p>
            <a:endParaRPr kumimoji="1" lang="en-US" altLang="ja-JP" sz="800" baseline="0" dirty="0"/>
          </a:p>
          <a:p>
            <a:r>
              <a:rPr kumimoji="1" lang="ja-JP" altLang="en-US" baseline="0"/>
              <a:t>・</a:t>
            </a:r>
            <a:r>
              <a:rPr kumimoji="1" lang="en-US" altLang="ja-JP" baseline="0" dirty="0">
                <a:solidFill>
                  <a:srgbClr val="FF0000"/>
                </a:solidFill>
              </a:rPr>
              <a:t>The House of the </a:t>
            </a:r>
            <a:r>
              <a:rPr lang="en-US" altLang="ja-JP" baseline="0" dirty="0">
                <a:solidFill>
                  <a:srgbClr val="FF0000"/>
                </a:solidFill>
              </a:rPr>
              <a:t>Ri</a:t>
            </a:r>
            <a:r>
              <a:rPr kumimoji="1" lang="en-US" altLang="ja-JP" baseline="0" dirty="0">
                <a:solidFill>
                  <a:srgbClr val="FF0000"/>
                </a:solidFill>
              </a:rPr>
              <a:t>sing Sun</a:t>
            </a:r>
          </a:p>
          <a:p>
            <a:r>
              <a:rPr lang="en-US" altLang="ja-JP" baseline="0" dirty="0"/>
              <a:t>    </a:t>
            </a:r>
            <a:r>
              <a:rPr lang="en-US" altLang="ja-JP" sz="1200" baseline="0" dirty="0"/>
              <a:t>Vo : IKEDA </a:t>
            </a:r>
            <a:r>
              <a:rPr lang="en-US" altLang="ja-JP" sz="1200" baseline="0" dirty="0" err="1"/>
              <a:t>Shigaku</a:t>
            </a:r>
            <a:r>
              <a:rPr lang="en-US" altLang="ja-JP" sz="1200" baseline="0" dirty="0"/>
              <a:t> &amp; TERUI Tadashi, </a:t>
            </a:r>
            <a:r>
              <a:rPr lang="en-US" altLang="ja-JP" sz="1200" baseline="0" dirty="0" err="1"/>
              <a:t>Tp</a:t>
            </a:r>
            <a:r>
              <a:rPr lang="en-US" altLang="ja-JP" sz="1200" baseline="0" dirty="0"/>
              <a:t> : OZAWA Hisashi, G : KITAJIMA SAYUO &amp; OZAWA Akira, B : TAKEHARA Hiroshi </a:t>
            </a:r>
          </a:p>
          <a:p>
            <a:r>
              <a:rPr lang="en-US" altLang="ja-JP" sz="1200" baseline="0" dirty="0"/>
              <a:t>      &amp; Ds KOBAYASHI Masakazu</a:t>
            </a:r>
            <a:endParaRPr lang="en-US" altLang="ja-JP" sz="1400" baseline="0" dirty="0"/>
          </a:p>
          <a:p>
            <a:endParaRPr kumimoji="1" lang="en-US" altLang="ja-JP" sz="800" baseline="0" dirty="0"/>
          </a:p>
          <a:p>
            <a:r>
              <a:rPr lang="ja-JP" altLang="en-US" baseline="0"/>
              <a:t>・</a:t>
            </a:r>
            <a:r>
              <a:rPr lang="en-US" altLang="ja-JP" baseline="0" dirty="0">
                <a:solidFill>
                  <a:srgbClr val="FF0000"/>
                </a:solidFill>
              </a:rPr>
              <a:t>The Girl from Ipanema</a:t>
            </a:r>
          </a:p>
          <a:p>
            <a:r>
              <a:rPr lang="en-US" altLang="ja-JP" baseline="0" dirty="0"/>
              <a:t>    </a:t>
            </a:r>
            <a:r>
              <a:rPr lang="en-US" altLang="ja-JP" sz="1200" baseline="0" dirty="0" err="1"/>
              <a:t>Tp</a:t>
            </a:r>
            <a:r>
              <a:rPr lang="en-US" altLang="ja-JP" sz="1200" baseline="0" dirty="0"/>
              <a:t> : OZAWA Hisashi, G : OZAWA Akira, B : TAKEHARA Hiroshi &amp; Ds KOBAYASHI Masakazu</a:t>
            </a:r>
            <a:endParaRPr lang="en-US" altLang="ja-JP" baseline="0" dirty="0"/>
          </a:p>
          <a:p>
            <a:r>
              <a:rPr lang="en-US" altLang="ja-JP" baseline="0" dirty="0"/>
              <a:t>   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3D8CEC0-5DFB-32CE-B838-488824F18D15}"/>
              </a:ext>
            </a:extLst>
          </p:cNvPr>
          <p:cNvSpPr txBox="1"/>
          <p:nvPr/>
        </p:nvSpPr>
        <p:spPr>
          <a:xfrm>
            <a:off x="1115616" y="570226"/>
            <a:ext cx="6203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0" dirty="0">
                <a:highlight>
                  <a:srgbClr val="00FFFF"/>
                </a:highlight>
              </a:rPr>
              <a:t>Produced by OZAWA Akira (Tokai University JAPAN), 2022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922865B-BFAC-1521-C9DA-7B0284C55CC6}"/>
              </a:ext>
            </a:extLst>
          </p:cNvPr>
          <p:cNvSpPr/>
          <p:nvPr/>
        </p:nvSpPr>
        <p:spPr bwMode="auto">
          <a:xfrm>
            <a:off x="4644008" y="7029400"/>
            <a:ext cx="1224136" cy="3600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044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605F9938-D437-92A8-3A2F-86DA2523BE54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648" y="519714"/>
            <a:ext cx="5904656" cy="58185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8B488D3-F471-8E81-B7FE-F113FFA54AEA}"/>
              </a:ext>
            </a:extLst>
          </p:cNvPr>
          <p:cNvSpPr txBox="1"/>
          <p:nvPr/>
        </p:nvSpPr>
        <p:spPr>
          <a:xfrm>
            <a:off x="768424" y="-1776824"/>
            <a:ext cx="84481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sz="3600" b="1" baseline="0" dirty="0">
                <a:latin typeface="MS PMincho" panose="02020600040205080304" pitchFamily="18" charset="-128"/>
                <a:ea typeface="MS PMincho" panose="02020600040205080304" pitchFamily="18" charset="-128"/>
              </a:rPr>
              <a:t>   Thank you very much for your attention.</a:t>
            </a:r>
          </a:p>
          <a:p>
            <a:endParaRPr lang="en" altLang="ja-JP" sz="3600" b="1" baseline="0" dirty="0">
              <a:latin typeface="MS PMincho" panose="02020600040205080304" pitchFamily="18" charset="-128"/>
              <a:ea typeface="MS PMincho" panose="02020600040205080304" pitchFamily="18" charset="-128"/>
            </a:endParaRPr>
          </a:p>
          <a:p>
            <a:endParaRPr kumimoji="1" lang="en" altLang="ja-JP" sz="3600" b="1" baseline="0" dirty="0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050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134680B-B00C-C512-BCA3-8B6F8D3CF299}"/>
              </a:ext>
            </a:extLst>
          </p:cNvPr>
          <p:cNvSpPr txBox="1"/>
          <p:nvPr/>
        </p:nvSpPr>
        <p:spPr>
          <a:xfrm>
            <a:off x="3491880" y="283295"/>
            <a:ext cx="17075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2 0 1 4</a:t>
            </a:r>
            <a:endParaRPr kumimoji="1" lang="ja-JP" altLang="en-US" sz="4400" i="1" baseline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pic>
        <p:nvPicPr>
          <p:cNvPr id="3" name="図 2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5CA4511B-224A-D237-34CA-17D490423F50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67479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図 3" descr="_DSC0276.JPG">
            <a:extLst>
              <a:ext uri="{FF2B5EF4-FFF2-40B4-BE49-F238E27FC236}">
                <a16:creationId xmlns:a16="http://schemas.microsoft.com/office/drawing/2014/main" id="{5B376CD5-791D-8640-35A5-B6A2C588D7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974850"/>
            <a:ext cx="4333331" cy="2741074"/>
          </a:xfrm>
          <a:prstGeom prst="rect">
            <a:avLst/>
          </a:prstGeom>
        </p:spPr>
      </p:pic>
      <p:pic>
        <p:nvPicPr>
          <p:cNvPr id="13" name="図 12" descr="_DSC0180 - コピー.JPG">
            <a:extLst>
              <a:ext uri="{FF2B5EF4-FFF2-40B4-BE49-F238E27FC236}">
                <a16:creationId xmlns:a16="http://schemas.microsoft.com/office/drawing/2014/main" id="{E3A3F147-6F46-E4EA-2B7B-DC8F512E74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28" b="19730"/>
          <a:stretch/>
        </p:blipFill>
        <p:spPr>
          <a:xfrm>
            <a:off x="145149" y="4110805"/>
            <a:ext cx="8747331" cy="2679716"/>
          </a:xfrm>
          <a:prstGeom prst="rect">
            <a:avLst/>
          </a:prstGeom>
        </p:spPr>
      </p:pic>
      <p:pic>
        <p:nvPicPr>
          <p:cNvPr id="16" name="図 15" descr="_DSC0004.JPG">
            <a:extLst>
              <a:ext uri="{FF2B5EF4-FFF2-40B4-BE49-F238E27FC236}">
                <a16:creationId xmlns:a16="http://schemas.microsoft.com/office/drawing/2014/main" id="{D2B1403A-0363-3A8B-1437-3C09F0B1E0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0" t="965" r="6504" b="42978"/>
          <a:stretch/>
        </p:blipFill>
        <p:spPr>
          <a:xfrm flipH="1">
            <a:off x="755576" y="1651581"/>
            <a:ext cx="1954967" cy="2486547"/>
          </a:xfrm>
          <a:prstGeom prst="ellipse">
            <a:avLst/>
          </a:prstGeom>
        </p:spPr>
      </p:pic>
      <p:pic>
        <p:nvPicPr>
          <p:cNvPr id="17" name="図 16" descr="_DSC0012.JPG">
            <a:extLst>
              <a:ext uri="{FF2B5EF4-FFF2-40B4-BE49-F238E27FC236}">
                <a16:creationId xmlns:a16="http://schemas.microsoft.com/office/drawing/2014/main" id="{F1E98209-6E3F-D1F5-2C15-A5EC011A3D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0" t="10677" r="33119" b="21126"/>
          <a:stretch/>
        </p:blipFill>
        <p:spPr>
          <a:xfrm flipH="1">
            <a:off x="6201907" y="1691607"/>
            <a:ext cx="1954967" cy="2486547"/>
          </a:xfrm>
          <a:prstGeom prst="ellipse">
            <a:avLst/>
          </a:prstGeom>
        </p:spPr>
      </p:pic>
      <p:pic>
        <p:nvPicPr>
          <p:cNvPr id="8" name="図 7" descr="_DSC0039.JPG">
            <a:extLst>
              <a:ext uri="{FF2B5EF4-FFF2-40B4-BE49-F238E27FC236}">
                <a16:creationId xmlns:a16="http://schemas.microsoft.com/office/drawing/2014/main" id="{9BF55C8A-0861-014A-2AC2-AC9B9A7B29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07"/>
          <a:stretch/>
        </p:blipFill>
        <p:spPr>
          <a:xfrm>
            <a:off x="157247" y="1632614"/>
            <a:ext cx="8768267" cy="2486542"/>
          </a:xfrm>
          <a:prstGeom prst="rect">
            <a:avLst/>
          </a:prstGeom>
        </p:spPr>
      </p:pic>
      <p:pic>
        <p:nvPicPr>
          <p:cNvPr id="6" name="図 5" descr="_DSC0077 2.JPG">
            <a:extLst>
              <a:ext uri="{FF2B5EF4-FFF2-40B4-BE49-F238E27FC236}">
                <a16:creationId xmlns:a16="http://schemas.microsoft.com/office/drawing/2014/main" id="{E6A058FE-4B29-F8CE-A31C-F5F8EEFC2A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19"/>
          <a:stretch/>
        </p:blipFill>
        <p:spPr>
          <a:xfrm flipH="1">
            <a:off x="100017" y="1651582"/>
            <a:ext cx="4606778" cy="2486543"/>
          </a:xfrm>
          <a:prstGeom prst="rect">
            <a:avLst/>
          </a:prstGeom>
        </p:spPr>
      </p:pic>
      <p:pic>
        <p:nvPicPr>
          <p:cNvPr id="18" name="図 17" descr="_DSC0124.JPG">
            <a:extLst>
              <a:ext uri="{FF2B5EF4-FFF2-40B4-BE49-F238E27FC236}">
                <a16:creationId xmlns:a16="http://schemas.microsoft.com/office/drawing/2014/main" id="{E419DA1E-8E22-8DA1-CDC1-BF67F6D8E4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" b="15647"/>
          <a:stretch/>
        </p:blipFill>
        <p:spPr>
          <a:xfrm>
            <a:off x="4653756" y="1651585"/>
            <a:ext cx="4283856" cy="2486543"/>
          </a:xfrm>
          <a:prstGeom prst="rect">
            <a:avLst/>
          </a:prstGeom>
        </p:spPr>
      </p:pic>
      <p:pic>
        <p:nvPicPr>
          <p:cNvPr id="11" name="図 10" descr="_DSC0090.JPG">
            <a:extLst>
              <a:ext uri="{FF2B5EF4-FFF2-40B4-BE49-F238E27FC236}">
                <a16:creationId xmlns:a16="http://schemas.microsoft.com/office/drawing/2014/main" id="{CFCA26CF-1CCA-03AE-336C-58227FBB0AE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58"/>
          <a:stretch/>
        </p:blipFill>
        <p:spPr>
          <a:xfrm>
            <a:off x="328700" y="4196887"/>
            <a:ext cx="8650111" cy="2377818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1765865-E546-D4DA-D000-CBF0BB3519AA}"/>
              </a:ext>
            </a:extLst>
          </p:cNvPr>
          <p:cNvSpPr/>
          <p:nvPr/>
        </p:nvSpPr>
        <p:spPr>
          <a:xfrm>
            <a:off x="194320" y="1016537"/>
            <a:ext cx="8649686" cy="475824"/>
          </a:xfrm>
          <a:prstGeom prst="rect">
            <a:avLst/>
          </a:prstGeom>
          <a:solidFill>
            <a:srgbClr val="7CFFF9"/>
          </a:solidFill>
          <a:ln w="38100">
            <a:solidFill>
              <a:srgbClr val="0F1D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aseline="0"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0E2CF14-51E5-B9D5-70BF-B6C9E9EF34B0}"/>
              </a:ext>
            </a:extLst>
          </p:cNvPr>
          <p:cNvSpPr txBox="1"/>
          <p:nvPr/>
        </p:nvSpPr>
        <p:spPr>
          <a:xfrm>
            <a:off x="252942" y="980728"/>
            <a:ext cx="86967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aseline="0" dirty="0">
                <a:latin typeface="+mj-ea"/>
                <a:ea typeface="+mj-ea"/>
              </a:rPr>
              <a:t>Tokai </a:t>
            </a:r>
            <a:r>
              <a:rPr lang="en-US" altLang="ja-JP" sz="2500" baseline="0" dirty="0">
                <a:latin typeface="+mj-ea"/>
                <a:ea typeface="+mj-ea"/>
              </a:rPr>
              <a:t>International</a:t>
            </a:r>
            <a:r>
              <a:rPr lang="en-US" altLang="ja-JP" sz="2200" baseline="0" dirty="0">
                <a:latin typeface="+mj-ea"/>
                <a:ea typeface="+mj-ea"/>
              </a:rPr>
              <a:t> Psoriasis Summit 2014 (</a:t>
            </a:r>
            <a:r>
              <a:rPr lang="en-US" altLang="ja-JP" sz="2200" baseline="0" dirty="0">
                <a:solidFill>
                  <a:srgbClr val="FF0000"/>
                </a:solidFill>
                <a:latin typeface="+mj-ea"/>
                <a:ea typeface="+mj-ea"/>
              </a:rPr>
              <a:t>TIPS 2014</a:t>
            </a:r>
            <a:r>
              <a:rPr lang="en-US" altLang="ja-JP" sz="2200" baseline="0" dirty="0">
                <a:latin typeface="+mj-ea"/>
                <a:ea typeface="+mj-ea"/>
              </a:rPr>
              <a:t>)</a:t>
            </a:r>
            <a:r>
              <a:rPr lang="en-US" altLang="en-US" sz="2200" baseline="0" dirty="0">
                <a:latin typeface="+mj-ea"/>
                <a:ea typeface="+mj-ea"/>
              </a:rPr>
              <a:t>, Tokyo, JAPAN</a:t>
            </a:r>
            <a:endParaRPr lang="ja-JP" altLang="en-US" sz="2200" baseline="0" dirty="0">
              <a:latin typeface="+mj-ea"/>
              <a:ea typeface="+mj-ea"/>
            </a:endParaRPr>
          </a:p>
        </p:txBody>
      </p:sp>
      <p:pic>
        <p:nvPicPr>
          <p:cNvPr id="22" name="図 21" descr="images.png">
            <a:extLst>
              <a:ext uri="{FF2B5EF4-FFF2-40B4-BE49-F238E27FC236}">
                <a16:creationId xmlns:a16="http://schemas.microsoft.com/office/drawing/2014/main" id="{0C001D38-F4E9-62A3-9166-FB6957081F4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805" y="186638"/>
            <a:ext cx="957312" cy="665492"/>
          </a:xfrm>
          <a:prstGeom prst="rect">
            <a:avLst/>
          </a:prstGeom>
          <a:ln>
            <a:noFill/>
          </a:ln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FCAF358-917D-22D8-767B-C5E9A470C0A6}"/>
              </a:ext>
            </a:extLst>
          </p:cNvPr>
          <p:cNvSpPr/>
          <p:nvPr/>
        </p:nvSpPr>
        <p:spPr bwMode="auto">
          <a:xfrm>
            <a:off x="5580112" y="7102159"/>
            <a:ext cx="1702485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148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134680B-B00C-C512-BCA3-8B6F8D3CF299}"/>
              </a:ext>
            </a:extLst>
          </p:cNvPr>
          <p:cNvSpPr txBox="1"/>
          <p:nvPr/>
        </p:nvSpPr>
        <p:spPr>
          <a:xfrm>
            <a:off x="3491880" y="283295"/>
            <a:ext cx="17075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2 0 1 4</a:t>
            </a:r>
            <a:endParaRPr kumimoji="1" lang="ja-JP" altLang="en-US" sz="4400" i="1" baseline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pic>
        <p:nvPicPr>
          <p:cNvPr id="3" name="図 2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5CA4511B-224A-D237-34CA-17D490423F50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67479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図 5" descr="_DSC0078.JPG">
            <a:extLst>
              <a:ext uri="{FF2B5EF4-FFF2-40B4-BE49-F238E27FC236}">
                <a16:creationId xmlns:a16="http://schemas.microsoft.com/office/drawing/2014/main" id="{E27E1E54-D4F2-4C20-9A9B-938819B543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5985" r="-5060" b="10978"/>
          <a:stretch/>
        </p:blipFill>
        <p:spPr>
          <a:xfrm>
            <a:off x="2465721" y="1711909"/>
            <a:ext cx="4106883" cy="2393504"/>
          </a:xfrm>
          <a:prstGeom prst="rect">
            <a:avLst/>
          </a:prstGeom>
        </p:spPr>
      </p:pic>
      <p:pic>
        <p:nvPicPr>
          <p:cNvPr id="8" name="図 7" descr="_DSC0039.JPG">
            <a:extLst>
              <a:ext uri="{FF2B5EF4-FFF2-40B4-BE49-F238E27FC236}">
                <a16:creationId xmlns:a16="http://schemas.microsoft.com/office/drawing/2014/main" id="{A4F59037-6138-51E0-7F6F-6977F68BA67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5" y="4259271"/>
            <a:ext cx="3542154" cy="2398240"/>
          </a:xfrm>
          <a:prstGeom prst="rect">
            <a:avLst/>
          </a:prstGeom>
        </p:spPr>
      </p:pic>
      <p:pic>
        <p:nvPicPr>
          <p:cNvPr id="10" name="図 9" descr="_DSC0006.JPG">
            <a:extLst>
              <a:ext uri="{FF2B5EF4-FFF2-40B4-BE49-F238E27FC236}">
                <a16:creationId xmlns:a16="http://schemas.microsoft.com/office/drawing/2014/main" id="{FE825391-42A5-BE6E-5964-20C8AE4BB81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399" y="4259271"/>
            <a:ext cx="3697444" cy="2498458"/>
          </a:xfrm>
          <a:prstGeom prst="rect">
            <a:avLst/>
          </a:prstGeom>
        </p:spPr>
      </p:pic>
      <p:pic>
        <p:nvPicPr>
          <p:cNvPr id="11" name="図 10" descr="_DSC0042.JPG">
            <a:extLst>
              <a:ext uri="{FF2B5EF4-FFF2-40B4-BE49-F238E27FC236}">
                <a16:creationId xmlns:a16="http://schemas.microsoft.com/office/drawing/2014/main" id="{088BF843-E684-4F77-FE78-525F8FDD7A5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65" y="4249731"/>
            <a:ext cx="3708278" cy="2498457"/>
          </a:xfrm>
          <a:prstGeom prst="rect">
            <a:avLst/>
          </a:prstGeom>
        </p:spPr>
      </p:pic>
      <p:pic>
        <p:nvPicPr>
          <p:cNvPr id="12" name="図 11" descr="_DSC0015.JPG">
            <a:extLst>
              <a:ext uri="{FF2B5EF4-FFF2-40B4-BE49-F238E27FC236}">
                <a16:creationId xmlns:a16="http://schemas.microsoft.com/office/drawing/2014/main" id="{905919AC-16BD-4252-9408-1B920985347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5" y="4249731"/>
            <a:ext cx="3542153" cy="2407780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18F530C-6939-15BE-D3EF-1360979BFBAB}"/>
              </a:ext>
            </a:extLst>
          </p:cNvPr>
          <p:cNvSpPr/>
          <p:nvPr/>
        </p:nvSpPr>
        <p:spPr>
          <a:xfrm>
            <a:off x="194320" y="1016537"/>
            <a:ext cx="8649686" cy="475824"/>
          </a:xfrm>
          <a:prstGeom prst="rect">
            <a:avLst/>
          </a:prstGeom>
          <a:solidFill>
            <a:srgbClr val="7CFFF9"/>
          </a:solidFill>
          <a:ln w="38100">
            <a:solidFill>
              <a:srgbClr val="0F1D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aseline="0"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E5BBE6F-EA8B-00C7-B4B8-22119166AD96}"/>
              </a:ext>
            </a:extLst>
          </p:cNvPr>
          <p:cNvSpPr txBox="1"/>
          <p:nvPr/>
        </p:nvSpPr>
        <p:spPr>
          <a:xfrm>
            <a:off x="252942" y="980728"/>
            <a:ext cx="86967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aseline="0" dirty="0">
                <a:latin typeface="+mj-ea"/>
                <a:ea typeface="+mj-ea"/>
              </a:rPr>
              <a:t>Tokai </a:t>
            </a:r>
            <a:r>
              <a:rPr lang="en-US" altLang="ja-JP" sz="2500" baseline="0" dirty="0">
                <a:latin typeface="+mj-ea"/>
                <a:ea typeface="+mj-ea"/>
              </a:rPr>
              <a:t>International</a:t>
            </a:r>
            <a:r>
              <a:rPr lang="en-US" altLang="ja-JP" sz="2200" baseline="0" dirty="0">
                <a:latin typeface="+mj-ea"/>
                <a:ea typeface="+mj-ea"/>
              </a:rPr>
              <a:t> Psoriasis Summit 2014 (</a:t>
            </a:r>
            <a:r>
              <a:rPr lang="en-US" altLang="ja-JP" sz="2200" baseline="0" dirty="0">
                <a:solidFill>
                  <a:srgbClr val="FF0000"/>
                </a:solidFill>
                <a:latin typeface="+mj-ea"/>
                <a:ea typeface="+mj-ea"/>
              </a:rPr>
              <a:t>TIPS 2014</a:t>
            </a:r>
            <a:r>
              <a:rPr lang="en-US" altLang="ja-JP" sz="2200" baseline="0" dirty="0">
                <a:latin typeface="+mj-ea"/>
                <a:ea typeface="+mj-ea"/>
              </a:rPr>
              <a:t>)</a:t>
            </a:r>
            <a:r>
              <a:rPr lang="en-US" altLang="en-US" sz="2200" baseline="0" dirty="0">
                <a:latin typeface="+mj-ea"/>
                <a:ea typeface="+mj-ea"/>
              </a:rPr>
              <a:t>, Tokyo, JAPAN</a:t>
            </a:r>
            <a:endParaRPr lang="ja-JP" altLang="en-US" sz="2200" baseline="0" dirty="0">
              <a:latin typeface="+mj-ea"/>
              <a:ea typeface="+mj-ea"/>
            </a:endParaRPr>
          </a:p>
        </p:txBody>
      </p:sp>
      <p:pic>
        <p:nvPicPr>
          <p:cNvPr id="15" name="図 14" descr="images.png">
            <a:extLst>
              <a:ext uri="{FF2B5EF4-FFF2-40B4-BE49-F238E27FC236}">
                <a16:creationId xmlns:a16="http://schemas.microsoft.com/office/drawing/2014/main" id="{FE4F7C38-A225-76A5-913A-02861C31468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805" y="186638"/>
            <a:ext cx="957312" cy="665492"/>
          </a:xfrm>
          <a:prstGeom prst="rect">
            <a:avLst/>
          </a:prstGeom>
          <a:ln>
            <a:noFill/>
          </a:ln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57D85AE-0C8E-6DA8-FEB2-B885EACB533A}"/>
              </a:ext>
            </a:extLst>
          </p:cNvPr>
          <p:cNvSpPr/>
          <p:nvPr/>
        </p:nvSpPr>
        <p:spPr bwMode="auto">
          <a:xfrm>
            <a:off x="5580112" y="7102159"/>
            <a:ext cx="1702485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pic>
        <p:nvPicPr>
          <p:cNvPr id="7" name="トラック 05">
            <a:hlinkClick r:id="" action="ppaction://media"/>
            <a:extLst>
              <a:ext uri="{FF2B5EF4-FFF2-40B4-BE49-F238E27FC236}">
                <a16:creationId xmlns:a16="http://schemas.microsoft.com/office/drawing/2014/main" id="{B2643B95-A6A3-F325-EDC5-BE00001F83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662" end="29436.582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28384" y="2244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2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E046D4B-D3BE-A18E-5525-C87E79916404}"/>
              </a:ext>
            </a:extLst>
          </p:cNvPr>
          <p:cNvSpPr txBox="1"/>
          <p:nvPr/>
        </p:nvSpPr>
        <p:spPr>
          <a:xfrm>
            <a:off x="4211960" y="6536757"/>
            <a:ext cx="6134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Nov 1, 2014, Tokai University Club, Tokyo</a:t>
            </a:r>
            <a:endParaRPr kumimoji="1" lang="ja-JP" altLang="en-US" sz="2800" dirty="0"/>
          </a:p>
        </p:txBody>
      </p:sp>
      <p:pic>
        <p:nvPicPr>
          <p:cNvPr id="11" name="図 10" descr="610_1109.jpg">
            <a:extLst>
              <a:ext uri="{FF2B5EF4-FFF2-40B4-BE49-F238E27FC236}">
                <a16:creationId xmlns:a16="http://schemas.microsoft.com/office/drawing/2014/main" id="{BC3305B6-7AA7-3F79-562B-DD4B8DB515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4" b="25771"/>
          <a:stretch/>
        </p:blipFill>
        <p:spPr>
          <a:xfrm>
            <a:off x="765833" y="4151124"/>
            <a:ext cx="7670953" cy="2251060"/>
          </a:xfrm>
          <a:prstGeom prst="rect">
            <a:avLst/>
          </a:prstGeom>
        </p:spPr>
      </p:pic>
      <p:sp>
        <p:nvSpPr>
          <p:cNvPr id="12" name="タイトル 1">
            <a:extLst>
              <a:ext uri="{FF2B5EF4-FFF2-40B4-BE49-F238E27FC236}">
                <a16:creationId xmlns:a16="http://schemas.microsoft.com/office/drawing/2014/main" id="{A1D4DD46-B965-01E1-C256-0E4FEF6923FD}"/>
              </a:ext>
            </a:extLst>
          </p:cNvPr>
          <p:cNvSpPr txBox="1">
            <a:spLocks/>
          </p:cNvSpPr>
          <p:nvPr/>
        </p:nvSpPr>
        <p:spPr>
          <a:xfrm>
            <a:off x="1305637" y="4708046"/>
            <a:ext cx="6426811" cy="186329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5400" kern="0" baseline="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j-ea"/>
                <a:cs typeface="ＤＦＰ勘亭流" charset="2"/>
              </a:rPr>
              <a:t>The Professors </a:t>
            </a:r>
            <a:br>
              <a:rPr lang="en-US" altLang="ja-JP" sz="5400" kern="0" baseline="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j-ea"/>
                <a:cs typeface="ＤＦＰ勘亭流" charset="2"/>
              </a:rPr>
            </a:br>
            <a:r>
              <a:rPr lang="en-US" altLang="ja-JP" sz="5400" kern="0" baseline="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j-ea"/>
                <a:cs typeface="ＤＦＰ勘亭流" charset="2"/>
              </a:rPr>
              <a:t>〜The TIPS 2014〜</a:t>
            </a:r>
            <a:endParaRPr lang="ja-JP" altLang="en-US" sz="5400" kern="0" baseline="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+mj-ea"/>
              <a:cs typeface="ＤＦＰ勘亭流" charset="2"/>
            </a:endParaRPr>
          </a:p>
        </p:txBody>
      </p:sp>
      <p:sp>
        <p:nvSpPr>
          <p:cNvPr id="32" name="縦巻き 31">
            <a:extLst>
              <a:ext uri="{FF2B5EF4-FFF2-40B4-BE49-F238E27FC236}">
                <a16:creationId xmlns:a16="http://schemas.microsoft.com/office/drawing/2014/main" id="{6B906AB8-628B-CD19-7E7E-44BEFE8D790C}"/>
              </a:ext>
            </a:extLst>
          </p:cNvPr>
          <p:cNvSpPr/>
          <p:nvPr/>
        </p:nvSpPr>
        <p:spPr>
          <a:xfrm rot="5400000">
            <a:off x="3171168" y="-1164197"/>
            <a:ext cx="2860284" cy="7906920"/>
          </a:xfrm>
          <a:prstGeom prst="verticalScroll">
            <a:avLst>
              <a:gd name="adj" fmla="val 8533"/>
            </a:avLst>
          </a:prstGeom>
          <a:solidFill>
            <a:srgbClr val="FF58E5"/>
          </a:solidFill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ea"/>
              <a:ea typeface="+mj-ea"/>
            </a:endParaRPr>
          </a:p>
        </p:txBody>
      </p:sp>
      <p:sp>
        <p:nvSpPr>
          <p:cNvPr id="31" name="タイトル 1">
            <a:extLst>
              <a:ext uri="{FF2B5EF4-FFF2-40B4-BE49-F238E27FC236}">
                <a16:creationId xmlns:a16="http://schemas.microsoft.com/office/drawing/2014/main" id="{980E5CB7-AF49-9EF1-D79C-10630911CAE3}"/>
              </a:ext>
            </a:extLst>
          </p:cNvPr>
          <p:cNvSpPr txBox="1">
            <a:spLocks/>
          </p:cNvSpPr>
          <p:nvPr/>
        </p:nvSpPr>
        <p:spPr>
          <a:xfrm>
            <a:off x="214444" y="1681345"/>
            <a:ext cx="8254340" cy="205256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b="1" i="1" kern="0" baseline="0" dirty="0">
                <a:solidFill>
                  <a:srgbClr val="00206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ＤＦＰ勘亭流" charset="2"/>
              </a:rPr>
              <a:t>Let’s   SING  !!</a:t>
            </a:r>
          </a:p>
          <a:p>
            <a:r>
              <a:rPr lang="en-US" altLang="ja-JP" b="1" i="1" kern="0" baseline="0" dirty="0">
                <a:solidFill>
                  <a:schemeClr val="bg1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ＤＦＰ勘亭流" charset="2"/>
              </a:rPr>
              <a:t>International Song Festival </a:t>
            </a:r>
          </a:p>
          <a:p>
            <a:r>
              <a:rPr lang="en-US" altLang="ja-JP" b="1" i="1" kern="0" baseline="0" dirty="0">
                <a:solidFill>
                  <a:schemeClr val="bg1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ＤＦＰ勘亭流" charset="2"/>
              </a:rPr>
              <a:t> in  Dermatology</a:t>
            </a:r>
            <a:endParaRPr lang="ja-JP" altLang="en-US" b="1" i="1" kern="0" baseline="0" dirty="0">
              <a:solidFill>
                <a:schemeClr val="bg1"/>
              </a:solidFill>
              <a:latin typeface="MS PMincho" panose="02020600040205080304" pitchFamily="18" charset="-128"/>
              <a:ea typeface="MS PMincho" panose="02020600040205080304" pitchFamily="18" charset="-128"/>
              <a:cs typeface="ＤＦＰ勘亭流" charset="2"/>
            </a:endParaRPr>
          </a:p>
        </p:txBody>
      </p:sp>
      <p:pic>
        <p:nvPicPr>
          <p:cNvPr id="33" name="図 32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B408438E-169A-FDD9-F15A-162EFD687875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67479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8943398-1F6C-AF05-C95A-6A11A3A8A164}"/>
              </a:ext>
            </a:extLst>
          </p:cNvPr>
          <p:cNvSpPr txBox="1"/>
          <p:nvPr/>
        </p:nvSpPr>
        <p:spPr>
          <a:xfrm>
            <a:off x="3491880" y="292661"/>
            <a:ext cx="17075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2 0 1 4</a:t>
            </a:r>
            <a:endParaRPr kumimoji="1" lang="ja-JP" altLang="en-US" sz="4400" i="1" baseline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68BF4259-55E0-E030-F9A0-FB60C64F9748}"/>
              </a:ext>
            </a:extLst>
          </p:cNvPr>
          <p:cNvSpPr/>
          <p:nvPr/>
        </p:nvSpPr>
        <p:spPr>
          <a:xfrm>
            <a:off x="194320" y="1016537"/>
            <a:ext cx="8649686" cy="475824"/>
          </a:xfrm>
          <a:prstGeom prst="rect">
            <a:avLst/>
          </a:prstGeom>
          <a:solidFill>
            <a:srgbClr val="7CFFF9"/>
          </a:solidFill>
          <a:ln w="38100">
            <a:solidFill>
              <a:srgbClr val="0F1D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aseline="0">
              <a:latin typeface="+mj-ea"/>
              <a:ea typeface="+mj-ea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AFAEC36-ABD6-F33C-7DE2-764E51DF661B}"/>
              </a:ext>
            </a:extLst>
          </p:cNvPr>
          <p:cNvSpPr txBox="1"/>
          <p:nvPr/>
        </p:nvSpPr>
        <p:spPr>
          <a:xfrm>
            <a:off x="252942" y="980728"/>
            <a:ext cx="86967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aseline="0" dirty="0">
                <a:latin typeface="+mj-ea"/>
                <a:ea typeface="+mj-ea"/>
              </a:rPr>
              <a:t>Tokai </a:t>
            </a:r>
            <a:r>
              <a:rPr lang="en-US" altLang="ja-JP" sz="2500" baseline="0" dirty="0">
                <a:latin typeface="+mj-ea"/>
                <a:ea typeface="+mj-ea"/>
              </a:rPr>
              <a:t>International</a:t>
            </a:r>
            <a:r>
              <a:rPr lang="en-US" altLang="ja-JP" sz="2200" baseline="0" dirty="0">
                <a:latin typeface="+mj-ea"/>
                <a:ea typeface="+mj-ea"/>
              </a:rPr>
              <a:t> Psoriasis Summit 2014 (</a:t>
            </a:r>
            <a:r>
              <a:rPr lang="en-US" altLang="ja-JP" sz="2200" baseline="0" dirty="0">
                <a:solidFill>
                  <a:srgbClr val="FF0000"/>
                </a:solidFill>
                <a:latin typeface="+mj-ea"/>
                <a:ea typeface="+mj-ea"/>
              </a:rPr>
              <a:t>TIPS 2014</a:t>
            </a:r>
            <a:r>
              <a:rPr lang="en-US" altLang="ja-JP" sz="2200" baseline="0" dirty="0">
                <a:latin typeface="+mj-ea"/>
                <a:ea typeface="+mj-ea"/>
              </a:rPr>
              <a:t>)</a:t>
            </a:r>
            <a:r>
              <a:rPr lang="en-US" altLang="en-US" sz="2200" baseline="0" dirty="0">
                <a:latin typeface="+mj-ea"/>
                <a:ea typeface="+mj-ea"/>
              </a:rPr>
              <a:t>, Tokyo, JAPAN</a:t>
            </a:r>
            <a:endParaRPr lang="ja-JP" altLang="en-US" sz="2200" baseline="0" dirty="0">
              <a:latin typeface="+mj-ea"/>
              <a:ea typeface="+mj-ea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7976C9F-21D5-207F-D0DA-8BDE9FD48C4A}"/>
              </a:ext>
            </a:extLst>
          </p:cNvPr>
          <p:cNvSpPr/>
          <p:nvPr/>
        </p:nvSpPr>
        <p:spPr>
          <a:xfrm>
            <a:off x="194320" y="1581346"/>
            <a:ext cx="8548299" cy="2670944"/>
          </a:xfrm>
          <a:prstGeom prst="rect">
            <a:avLst/>
          </a:prstGeom>
          <a:solidFill>
            <a:srgbClr val="1F03FF"/>
          </a:solidFill>
          <a:ln w="57150" cmpd="sng">
            <a:solidFill>
              <a:srgbClr val="3AE5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kumimoji="1" lang="ja-JP" altLang="en-US" sz="2400" dirty="0"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35722D2-C8FA-E210-41ED-D48152EF3EAB}"/>
              </a:ext>
            </a:extLst>
          </p:cNvPr>
          <p:cNvSpPr txBox="1"/>
          <p:nvPr/>
        </p:nvSpPr>
        <p:spPr>
          <a:xfrm>
            <a:off x="1424857" y="1876502"/>
            <a:ext cx="4243693" cy="2279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28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１</a:t>
            </a:r>
            <a:r>
              <a:rPr lang="en-US" altLang="ja-JP" sz="28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) </a:t>
            </a:r>
            <a:r>
              <a:rPr lang="ja-JP" altLang="ja-JP" sz="28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P</a:t>
            </a:r>
            <a:r>
              <a:rPr lang="en-US" altLang="ja-JP" sz="2800" dirty="0" err="1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rof</a:t>
            </a:r>
            <a:r>
              <a:rPr lang="en-US" altLang="ja-JP" sz="28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. Jai Il YOUN</a:t>
            </a:r>
          </a:p>
          <a:p>
            <a:pPr>
              <a:lnSpc>
                <a:spcPct val="130000"/>
              </a:lnSpc>
            </a:pPr>
            <a:r>
              <a:rPr lang="ja-JP" altLang="en-US" sz="28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２</a:t>
            </a:r>
            <a:r>
              <a:rPr lang="en-US" altLang="ja-JP" sz="28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) Prof. Tae Yoon KIM</a:t>
            </a:r>
          </a:p>
          <a:p>
            <a:pPr>
              <a:lnSpc>
                <a:spcPct val="130000"/>
              </a:lnSpc>
            </a:pPr>
            <a:r>
              <a:rPr lang="en-US" altLang="ja-JP" sz="28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3) Dr. Ying-</a:t>
            </a:r>
            <a:r>
              <a:rPr lang="en-US" altLang="ja-JP" sz="2800" dirty="0" err="1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Jui</a:t>
            </a:r>
            <a:r>
              <a:rPr lang="en-US" altLang="ja-JP" sz="28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 CHANG</a:t>
            </a:r>
            <a:endParaRPr kumimoji="1" lang="en-US" altLang="ja-JP" sz="2800" dirty="0">
              <a:solidFill>
                <a:schemeClr val="bg1"/>
              </a:solidFill>
              <a:latin typeface="+mj-ea"/>
              <a:ea typeface="+mj-ea"/>
              <a:cs typeface="ＤＦＰ勘亭流" charset="2"/>
            </a:endParaRPr>
          </a:p>
          <a:p>
            <a:pPr>
              <a:lnSpc>
                <a:spcPct val="130000"/>
              </a:lnSpc>
            </a:pPr>
            <a:r>
              <a:rPr lang="en-US" altLang="ja-JP" sz="28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4) Prof. </a:t>
            </a:r>
            <a:r>
              <a:rPr lang="en-US" altLang="ja-JP" sz="2800" dirty="0" err="1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Jianzhhoug</a:t>
            </a:r>
            <a:r>
              <a:rPr lang="en-US" altLang="ja-JP" sz="28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 ZHANG</a:t>
            </a:r>
          </a:p>
          <a:p>
            <a:pPr>
              <a:lnSpc>
                <a:spcPct val="130000"/>
              </a:lnSpc>
            </a:pPr>
            <a:r>
              <a:rPr lang="en-US" altLang="ja-JP" sz="28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5) Prof. Tadashi TERUI</a:t>
            </a:r>
          </a:p>
          <a:p>
            <a:pPr>
              <a:lnSpc>
                <a:spcPct val="130000"/>
              </a:lnSpc>
            </a:pPr>
            <a:r>
              <a:rPr lang="en-US" altLang="ja-JP" sz="28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6) Dr. Ping-</a:t>
            </a:r>
            <a:r>
              <a:rPr lang="en-US" altLang="ja-JP" sz="2800" dirty="0" err="1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Shen</a:t>
            </a:r>
            <a:r>
              <a:rPr lang="en-US" altLang="ja-JP" sz="28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 FAN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72A8537-A0C5-8BAA-B9D3-C7087662183D}"/>
              </a:ext>
            </a:extLst>
          </p:cNvPr>
          <p:cNvSpPr txBox="1"/>
          <p:nvPr/>
        </p:nvSpPr>
        <p:spPr>
          <a:xfrm>
            <a:off x="4943174" y="1855603"/>
            <a:ext cx="3863281" cy="23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28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  7) Prof. </a:t>
            </a:r>
            <a:r>
              <a:rPr lang="en-US" altLang="ja-JP" sz="2800" dirty="0" err="1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Nack</a:t>
            </a:r>
            <a:r>
              <a:rPr lang="en-US" altLang="ja-JP" sz="28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 In KIM</a:t>
            </a:r>
          </a:p>
          <a:p>
            <a:pPr>
              <a:lnSpc>
                <a:spcPct val="130000"/>
              </a:lnSpc>
            </a:pPr>
            <a:r>
              <a:rPr lang="en-US" altLang="ja-JP" sz="28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  8) Dr. Dino TSAI</a:t>
            </a:r>
          </a:p>
          <a:p>
            <a:pPr>
              <a:lnSpc>
                <a:spcPct val="130000"/>
              </a:lnSpc>
            </a:pPr>
            <a:r>
              <a:rPr lang="en-US" altLang="ja-JP" sz="28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  9) </a:t>
            </a:r>
            <a:r>
              <a:rPr lang="en-US" altLang="ja-JP" sz="24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Prof. Mitsuru SETOYAMA</a:t>
            </a:r>
            <a:endParaRPr kumimoji="1" lang="en-US" altLang="ja-JP" sz="2800" dirty="0">
              <a:solidFill>
                <a:schemeClr val="bg1"/>
              </a:solidFill>
              <a:latin typeface="+mj-ea"/>
              <a:ea typeface="+mj-ea"/>
              <a:cs typeface="ＤＦＰ勘亭流" charset="2"/>
            </a:endParaRPr>
          </a:p>
          <a:p>
            <a:pPr>
              <a:lnSpc>
                <a:spcPct val="130000"/>
              </a:lnSpc>
            </a:pPr>
            <a:r>
              <a:rPr lang="en-US" altLang="ja-JP" sz="28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10) Prof. </a:t>
            </a:r>
            <a:r>
              <a:rPr lang="en-US" altLang="ja-JP" sz="2800" dirty="0" err="1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Hae</a:t>
            </a:r>
            <a:r>
              <a:rPr lang="en-US" altLang="ja-JP" sz="28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 Jun SONG</a:t>
            </a:r>
          </a:p>
          <a:p>
            <a:pPr>
              <a:lnSpc>
                <a:spcPct val="130000"/>
              </a:lnSpc>
            </a:pPr>
            <a:r>
              <a:rPr lang="en-US" altLang="ja-JP" sz="28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11) Prof. </a:t>
            </a:r>
            <a:r>
              <a:rPr lang="en-US" altLang="ja-JP" sz="2800" dirty="0" err="1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Shigaku</a:t>
            </a:r>
            <a:r>
              <a:rPr lang="en-US" altLang="ja-JP" sz="28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 IKEDA</a:t>
            </a:r>
          </a:p>
          <a:p>
            <a:pPr>
              <a:lnSpc>
                <a:spcPct val="130000"/>
              </a:lnSpc>
            </a:pPr>
            <a:r>
              <a:rPr lang="en-US" altLang="ja-JP" sz="2800" dirty="0">
                <a:solidFill>
                  <a:schemeClr val="bg1"/>
                </a:solidFill>
                <a:latin typeface="+mj-ea"/>
                <a:ea typeface="+mj-ea"/>
                <a:cs typeface="ＤＦＰ勘亭流" charset="2"/>
              </a:rPr>
              <a:t>     Mrs. Sachiko IKEDA     </a:t>
            </a:r>
          </a:p>
        </p:txBody>
      </p:sp>
      <p:pic>
        <p:nvPicPr>
          <p:cNvPr id="37" name="図 36" descr="images.png">
            <a:extLst>
              <a:ext uri="{FF2B5EF4-FFF2-40B4-BE49-F238E27FC236}">
                <a16:creationId xmlns:a16="http://schemas.microsoft.com/office/drawing/2014/main" id="{B8B3C62C-5FBC-4CF2-F167-DF15B33369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805" y="186638"/>
            <a:ext cx="957312" cy="665492"/>
          </a:xfrm>
          <a:prstGeom prst="rect">
            <a:avLst/>
          </a:prstGeom>
          <a:ln>
            <a:noFill/>
          </a:ln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61F2665-B7FC-C00B-62B3-2CBCEE21C23C}"/>
              </a:ext>
            </a:extLst>
          </p:cNvPr>
          <p:cNvSpPr/>
          <p:nvPr/>
        </p:nvSpPr>
        <p:spPr bwMode="auto">
          <a:xfrm>
            <a:off x="5580112" y="7102159"/>
            <a:ext cx="1702485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974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4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9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3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6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9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35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49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63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76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5"/>
      <p:bldP spid="32" grpId="0" animBg="1"/>
      <p:bldP spid="31" grpId="0"/>
      <p:bldP spid="26" grpId="0" animBg="1"/>
      <p:bldP spid="27" grpId="0" uiExpand="1" build="p" bldLvl="5"/>
      <p:bldP spid="28" grpId="0" uiExpand="1" build="p" bldLvl="5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134680B-B00C-C512-BCA3-8B6F8D3CF299}"/>
              </a:ext>
            </a:extLst>
          </p:cNvPr>
          <p:cNvSpPr txBox="1"/>
          <p:nvPr/>
        </p:nvSpPr>
        <p:spPr>
          <a:xfrm>
            <a:off x="3512553" y="283295"/>
            <a:ext cx="17075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2 0 1 4</a:t>
            </a:r>
            <a:endParaRPr kumimoji="1" lang="ja-JP" altLang="en-US" sz="4400" i="1" baseline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pic>
        <p:nvPicPr>
          <p:cNvPr id="3" name="図 2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5CA4511B-224A-D237-34CA-17D490423F50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67479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05D7DD3-84F0-3220-40D7-312AD2A2769C}"/>
              </a:ext>
            </a:extLst>
          </p:cNvPr>
          <p:cNvSpPr/>
          <p:nvPr/>
        </p:nvSpPr>
        <p:spPr>
          <a:xfrm>
            <a:off x="194320" y="1016537"/>
            <a:ext cx="8649686" cy="475824"/>
          </a:xfrm>
          <a:prstGeom prst="rect">
            <a:avLst/>
          </a:prstGeom>
          <a:solidFill>
            <a:srgbClr val="7CFFF9"/>
          </a:solidFill>
          <a:ln w="38100">
            <a:solidFill>
              <a:srgbClr val="0F1D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aseline="0">
              <a:latin typeface="+mj-ea"/>
              <a:ea typeface="+mj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6D0FD3D-996D-384C-DF86-8C398ACE8337}"/>
              </a:ext>
            </a:extLst>
          </p:cNvPr>
          <p:cNvSpPr txBox="1"/>
          <p:nvPr/>
        </p:nvSpPr>
        <p:spPr>
          <a:xfrm>
            <a:off x="252942" y="980728"/>
            <a:ext cx="86967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aseline="0" dirty="0">
                <a:latin typeface="+mj-ea"/>
                <a:ea typeface="+mj-ea"/>
              </a:rPr>
              <a:t>Tokai </a:t>
            </a:r>
            <a:r>
              <a:rPr lang="en-US" altLang="ja-JP" sz="2500" baseline="0" dirty="0">
                <a:latin typeface="+mj-ea"/>
                <a:ea typeface="+mj-ea"/>
              </a:rPr>
              <a:t>International</a:t>
            </a:r>
            <a:r>
              <a:rPr lang="en-US" altLang="ja-JP" sz="2200" baseline="0" dirty="0">
                <a:latin typeface="+mj-ea"/>
                <a:ea typeface="+mj-ea"/>
              </a:rPr>
              <a:t> Psoriasis Summit 2014 (</a:t>
            </a:r>
            <a:r>
              <a:rPr lang="en-US" altLang="ja-JP" sz="2200" baseline="0" dirty="0">
                <a:solidFill>
                  <a:srgbClr val="FF0000"/>
                </a:solidFill>
                <a:latin typeface="+mj-ea"/>
                <a:ea typeface="+mj-ea"/>
              </a:rPr>
              <a:t>TIPS 2014</a:t>
            </a:r>
            <a:r>
              <a:rPr lang="en-US" altLang="ja-JP" sz="2200" baseline="0" dirty="0">
                <a:latin typeface="+mj-ea"/>
                <a:ea typeface="+mj-ea"/>
              </a:rPr>
              <a:t>)</a:t>
            </a:r>
            <a:r>
              <a:rPr lang="en-US" altLang="en-US" sz="2200" baseline="0" dirty="0">
                <a:latin typeface="+mj-ea"/>
                <a:ea typeface="+mj-ea"/>
              </a:rPr>
              <a:t>, Tokyo, JAPAN</a:t>
            </a:r>
            <a:endParaRPr lang="ja-JP" altLang="en-US" sz="2200" baseline="0" dirty="0">
              <a:latin typeface="+mj-ea"/>
              <a:ea typeface="+mj-ea"/>
            </a:endParaRPr>
          </a:p>
        </p:txBody>
      </p:sp>
      <p:pic>
        <p:nvPicPr>
          <p:cNvPr id="11" name="図 10" descr="Dr.Youn4.JPG">
            <a:extLst>
              <a:ext uri="{FF2B5EF4-FFF2-40B4-BE49-F238E27FC236}">
                <a16:creationId xmlns:a16="http://schemas.microsoft.com/office/drawing/2014/main" id="{A5212F28-952A-E677-89FB-2BE5B6A1F4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86368"/>
            <a:ext cx="1842465" cy="2164753"/>
          </a:xfrm>
          <a:prstGeom prst="rect">
            <a:avLst/>
          </a:prstGeom>
        </p:spPr>
      </p:pic>
      <p:pic>
        <p:nvPicPr>
          <p:cNvPr id="12" name="図 11" descr="Dr.TY KIM1.JPG">
            <a:extLst>
              <a:ext uri="{FF2B5EF4-FFF2-40B4-BE49-F238E27FC236}">
                <a16:creationId xmlns:a16="http://schemas.microsoft.com/office/drawing/2014/main" id="{43E15044-505B-6407-7164-88C51BB1BD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1738937"/>
            <a:ext cx="1842465" cy="2295897"/>
          </a:xfrm>
          <a:prstGeom prst="rect">
            <a:avLst/>
          </a:prstGeom>
        </p:spPr>
      </p:pic>
      <p:pic>
        <p:nvPicPr>
          <p:cNvPr id="14" name="図 13" descr="照井１.JPG">
            <a:extLst>
              <a:ext uri="{FF2B5EF4-FFF2-40B4-BE49-F238E27FC236}">
                <a16:creationId xmlns:a16="http://schemas.microsoft.com/office/drawing/2014/main" id="{0AA04A7B-88C8-A37D-003B-85A4FBE6E66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5029" y="1748969"/>
            <a:ext cx="2011444" cy="2359265"/>
          </a:xfrm>
          <a:prstGeom prst="rect">
            <a:avLst/>
          </a:prstGeom>
        </p:spPr>
      </p:pic>
      <p:pic>
        <p:nvPicPr>
          <p:cNvPr id="15" name="図 14" descr="Dr.NI KIM3.JPG">
            <a:extLst>
              <a:ext uri="{FF2B5EF4-FFF2-40B4-BE49-F238E27FC236}">
                <a16:creationId xmlns:a16="http://schemas.microsoft.com/office/drawing/2014/main" id="{73916F9F-6CCF-1E9C-2F3B-0DAE107D486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0232" y="1775200"/>
            <a:ext cx="2011443" cy="2333296"/>
          </a:xfrm>
          <a:prstGeom prst="rect">
            <a:avLst/>
          </a:prstGeom>
        </p:spPr>
      </p:pic>
      <p:pic>
        <p:nvPicPr>
          <p:cNvPr id="16" name="図 15" descr="DINO6.JPG">
            <a:extLst>
              <a:ext uri="{FF2B5EF4-FFF2-40B4-BE49-F238E27FC236}">
                <a16:creationId xmlns:a16="http://schemas.microsoft.com/office/drawing/2014/main" id="{5146DCB9-8A54-ABD9-1B9E-9BB52FA18D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" t="12989" r="9714" b="25022"/>
          <a:stretch/>
        </p:blipFill>
        <p:spPr>
          <a:xfrm>
            <a:off x="285111" y="4365104"/>
            <a:ext cx="1612257" cy="2162735"/>
          </a:xfrm>
          <a:prstGeom prst="rect">
            <a:avLst/>
          </a:prstGeom>
        </p:spPr>
      </p:pic>
      <p:pic>
        <p:nvPicPr>
          <p:cNvPr id="17" name="図 16" descr="瀬戸山２.JPG">
            <a:extLst>
              <a:ext uri="{FF2B5EF4-FFF2-40B4-BE49-F238E27FC236}">
                <a16:creationId xmlns:a16="http://schemas.microsoft.com/office/drawing/2014/main" id="{88235015-A9EC-256B-082E-89678A836F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4" r="11850" b="22565"/>
          <a:stretch/>
        </p:blipFill>
        <p:spPr>
          <a:xfrm>
            <a:off x="1981894" y="4365104"/>
            <a:ext cx="1555643" cy="2162735"/>
          </a:xfrm>
          <a:prstGeom prst="rect">
            <a:avLst/>
          </a:prstGeom>
        </p:spPr>
      </p:pic>
      <p:pic>
        <p:nvPicPr>
          <p:cNvPr id="18" name="図 17" descr="Dr.Song5.JPG">
            <a:extLst>
              <a:ext uri="{FF2B5EF4-FFF2-40B4-BE49-F238E27FC236}">
                <a16:creationId xmlns:a16="http://schemas.microsoft.com/office/drawing/2014/main" id="{77197199-E124-C6CA-EE92-C810CBE7AF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0" t="10288" r="13808" b="18664"/>
          <a:stretch/>
        </p:blipFill>
        <p:spPr>
          <a:xfrm>
            <a:off x="3622064" y="4365105"/>
            <a:ext cx="1696368" cy="2162735"/>
          </a:xfrm>
          <a:prstGeom prst="rect">
            <a:avLst/>
          </a:prstGeom>
        </p:spPr>
      </p:pic>
      <p:pic>
        <p:nvPicPr>
          <p:cNvPr id="20" name="図 19" descr="池田夫妻７.JPG">
            <a:extLst>
              <a:ext uri="{FF2B5EF4-FFF2-40B4-BE49-F238E27FC236}">
                <a16:creationId xmlns:a16="http://schemas.microsoft.com/office/drawing/2014/main" id="{9A87D6F9-639A-842E-CD40-8388A7B6D78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960" y="4365104"/>
            <a:ext cx="3273496" cy="2162735"/>
          </a:xfrm>
          <a:prstGeom prst="rect">
            <a:avLst/>
          </a:prstGeom>
        </p:spPr>
      </p:pic>
      <p:pic>
        <p:nvPicPr>
          <p:cNvPr id="24" name="図 23" descr="images.jpeg">
            <a:extLst>
              <a:ext uri="{FF2B5EF4-FFF2-40B4-BE49-F238E27FC236}">
                <a16:creationId xmlns:a16="http://schemas.microsoft.com/office/drawing/2014/main" id="{C1EED96D-3FCD-F5CF-68AF-127921B0CCA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81" y="5991947"/>
            <a:ext cx="805302" cy="5358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図 26" descr="images.png">
            <a:extLst>
              <a:ext uri="{FF2B5EF4-FFF2-40B4-BE49-F238E27FC236}">
                <a16:creationId xmlns:a16="http://schemas.microsoft.com/office/drawing/2014/main" id="{7CBFA668-9FAF-FD0B-D3AE-D22F46B66D7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94" y="5942946"/>
            <a:ext cx="841288" cy="584836"/>
          </a:xfrm>
          <a:prstGeom prst="rect">
            <a:avLst/>
          </a:prstGeom>
          <a:ln>
            <a:noFill/>
          </a:ln>
        </p:spPr>
      </p:pic>
      <p:pic>
        <p:nvPicPr>
          <p:cNvPr id="28" name="図 27" descr="260px-Flag_of_the_Republic_of_China.svg.png">
            <a:extLst>
              <a:ext uri="{FF2B5EF4-FFF2-40B4-BE49-F238E27FC236}">
                <a16:creationId xmlns:a16="http://schemas.microsoft.com/office/drawing/2014/main" id="{A3C67BDF-D99A-D4F7-706B-902FDE30DDD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14" y="5991947"/>
            <a:ext cx="805302" cy="5358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図 28" descr="images.png">
            <a:extLst>
              <a:ext uri="{FF2B5EF4-FFF2-40B4-BE49-F238E27FC236}">
                <a16:creationId xmlns:a16="http://schemas.microsoft.com/office/drawing/2014/main" id="{1F2776C2-9AC6-7A07-E5B9-EB5A2B17289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62" y="5966323"/>
            <a:ext cx="841288" cy="584836"/>
          </a:xfrm>
          <a:prstGeom prst="rect">
            <a:avLst/>
          </a:prstGeom>
          <a:ln>
            <a:noFill/>
          </a:ln>
        </p:spPr>
      </p:pic>
      <p:pic>
        <p:nvPicPr>
          <p:cNvPr id="30" name="図 29" descr="images.jpeg">
            <a:extLst>
              <a:ext uri="{FF2B5EF4-FFF2-40B4-BE49-F238E27FC236}">
                <a16:creationId xmlns:a16="http://schemas.microsoft.com/office/drawing/2014/main" id="{B5FEC0D9-60BA-3AC6-145F-8CC9A743FD1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9000"/>
            <a:ext cx="805302" cy="5358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図 30" descr="images.jpeg">
            <a:extLst>
              <a:ext uri="{FF2B5EF4-FFF2-40B4-BE49-F238E27FC236}">
                <a16:creationId xmlns:a16="http://schemas.microsoft.com/office/drawing/2014/main" id="{00CFAA81-73E4-7F23-3031-C2E7B31AE5E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573016"/>
            <a:ext cx="805302" cy="5358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図 31" descr="images.jpeg">
            <a:extLst>
              <a:ext uri="{FF2B5EF4-FFF2-40B4-BE49-F238E27FC236}">
                <a16:creationId xmlns:a16="http://schemas.microsoft.com/office/drawing/2014/main" id="{BCF85CE3-5675-1829-5B71-0165FF56342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3501008"/>
            <a:ext cx="805302" cy="5358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図 33" descr="images.png">
            <a:extLst>
              <a:ext uri="{FF2B5EF4-FFF2-40B4-BE49-F238E27FC236}">
                <a16:creationId xmlns:a16="http://schemas.microsoft.com/office/drawing/2014/main" id="{FBA69D1B-BD36-6B92-A8AB-5FCB4922659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248" y="3501008"/>
            <a:ext cx="841288" cy="584836"/>
          </a:xfrm>
          <a:prstGeom prst="rect">
            <a:avLst/>
          </a:prstGeom>
          <a:ln>
            <a:noFill/>
          </a:ln>
        </p:spPr>
      </p:pic>
      <p:pic>
        <p:nvPicPr>
          <p:cNvPr id="8" name="図 7" descr="_DSC0464.JPG">
            <a:extLst>
              <a:ext uri="{FF2B5EF4-FFF2-40B4-BE49-F238E27FC236}">
                <a16:creationId xmlns:a16="http://schemas.microsoft.com/office/drawing/2014/main" id="{32E54EEC-5E4B-1374-C936-A5D0B7AE43A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1" t="24355" r="14014" b="30338"/>
          <a:stretch/>
        </p:blipFill>
        <p:spPr>
          <a:xfrm>
            <a:off x="452146" y="3146081"/>
            <a:ext cx="4908550" cy="2006930"/>
          </a:xfrm>
          <a:prstGeom prst="rect">
            <a:avLst/>
          </a:prstGeom>
        </p:spPr>
      </p:pic>
      <p:pic>
        <p:nvPicPr>
          <p:cNvPr id="10" name="図 9" descr="_DSC0435.JPG">
            <a:extLst>
              <a:ext uri="{FF2B5EF4-FFF2-40B4-BE49-F238E27FC236}">
                <a16:creationId xmlns:a16="http://schemas.microsoft.com/office/drawing/2014/main" id="{0817CB2A-32AB-4287-443B-C8A0C467318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4" t="-569" r="17454" b="32712"/>
          <a:stretch/>
        </p:blipFill>
        <p:spPr>
          <a:xfrm>
            <a:off x="5360696" y="3229463"/>
            <a:ext cx="2899571" cy="1923548"/>
          </a:xfrm>
          <a:prstGeom prst="rect">
            <a:avLst/>
          </a:prstGeom>
        </p:spPr>
      </p:pic>
      <p:pic>
        <p:nvPicPr>
          <p:cNvPr id="35" name="図 34" descr="images.png">
            <a:extLst>
              <a:ext uri="{FF2B5EF4-FFF2-40B4-BE49-F238E27FC236}">
                <a16:creationId xmlns:a16="http://schemas.microsoft.com/office/drawing/2014/main" id="{B57FF482-E667-AF7B-6060-AF32A8F1268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805" y="186638"/>
            <a:ext cx="957312" cy="665492"/>
          </a:xfrm>
          <a:prstGeom prst="rect">
            <a:avLst/>
          </a:prstGeom>
          <a:ln>
            <a:noFill/>
          </a:ln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CA8CF49-2E94-4852-B24A-D64EBA49CFCC}"/>
              </a:ext>
            </a:extLst>
          </p:cNvPr>
          <p:cNvSpPr/>
          <p:nvPr/>
        </p:nvSpPr>
        <p:spPr bwMode="auto">
          <a:xfrm>
            <a:off x="5580112" y="7102159"/>
            <a:ext cx="1702485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268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134680B-B00C-C512-BCA3-8B6F8D3CF299}"/>
              </a:ext>
            </a:extLst>
          </p:cNvPr>
          <p:cNvSpPr txBox="1"/>
          <p:nvPr/>
        </p:nvSpPr>
        <p:spPr>
          <a:xfrm>
            <a:off x="3512553" y="283295"/>
            <a:ext cx="17075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i="1" baseline="0" dirty="0">
                <a:solidFill>
                  <a:srgbClr val="FF0000"/>
                </a:solidFill>
                <a:latin typeface="Trattatello" panose="020F0403020200020303" pitchFamily="34" charset="0"/>
              </a:rPr>
              <a:t>2 0 1 4</a:t>
            </a:r>
            <a:endParaRPr kumimoji="1" lang="ja-JP" altLang="en-US" sz="4400" i="1" baseline="0">
              <a:solidFill>
                <a:srgbClr val="FF0000"/>
              </a:solidFill>
              <a:latin typeface="Trattatello" panose="020F0403020200020303" pitchFamily="34" charset="0"/>
            </a:endParaRPr>
          </a:p>
        </p:txBody>
      </p:sp>
      <p:pic>
        <p:nvPicPr>
          <p:cNvPr id="3" name="図 2" descr="Macintosh HD:Users:akiraozawa:Desktop:20190127 Draft for The ASP:20190301 ASPシンボルマーク（案）:スライド3.jpg">
            <a:extLst>
              <a:ext uri="{FF2B5EF4-FFF2-40B4-BE49-F238E27FC236}">
                <a16:creationId xmlns:a16="http://schemas.microsoft.com/office/drawing/2014/main" id="{5CA4511B-224A-D237-34CA-17D490423F50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67479"/>
            <a:ext cx="957313" cy="913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05D7DD3-84F0-3220-40D7-312AD2A2769C}"/>
              </a:ext>
            </a:extLst>
          </p:cNvPr>
          <p:cNvSpPr/>
          <p:nvPr/>
        </p:nvSpPr>
        <p:spPr>
          <a:xfrm>
            <a:off x="194320" y="1016537"/>
            <a:ext cx="8649686" cy="475824"/>
          </a:xfrm>
          <a:prstGeom prst="rect">
            <a:avLst/>
          </a:prstGeom>
          <a:solidFill>
            <a:srgbClr val="7CFFF9"/>
          </a:solidFill>
          <a:ln w="38100">
            <a:solidFill>
              <a:srgbClr val="0F1D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aseline="0">
              <a:latin typeface="+mj-ea"/>
              <a:ea typeface="+mj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6D0FD3D-996D-384C-DF86-8C398ACE8337}"/>
              </a:ext>
            </a:extLst>
          </p:cNvPr>
          <p:cNvSpPr txBox="1"/>
          <p:nvPr/>
        </p:nvSpPr>
        <p:spPr>
          <a:xfrm>
            <a:off x="252942" y="980728"/>
            <a:ext cx="86967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aseline="0" dirty="0">
                <a:latin typeface="+mj-ea"/>
                <a:ea typeface="+mj-ea"/>
              </a:rPr>
              <a:t>Tokai </a:t>
            </a:r>
            <a:r>
              <a:rPr lang="en-US" altLang="ja-JP" sz="2500" baseline="0" dirty="0">
                <a:latin typeface="+mj-ea"/>
                <a:ea typeface="+mj-ea"/>
              </a:rPr>
              <a:t>International</a:t>
            </a:r>
            <a:r>
              <a:rPr lang="en-US" altLang="ja-JP" sz="2200" baseline="0" dirty="0">
                <a:latin typeface="+mj-ea"/>
                <a:ea typeface="+mj-ea"/>
              </a:rPr>
              <a:t> Psoriasis Summit 2014 (</a:t>
            </a:r>
            <a:r>
              <a:rPr lang="en-US" altLang="ja-JP" sz="2200" baseline="0" dirty="0">
                <a:solidFill>
                  <a:srgbClr val="FF0000"/>
                </a:solidFill>
                <a:latin typeface="+mj-ea"/>
                <a:ea typeface="+mj-ea"/>
              </a:rPr>
              <a:t>TIPS 2014</a:t>
            </a:r>
            <a:r>
              <a:rPr lang="en-US" altLang="ja-JP" sz="2200" baseline="0" dirty="0">
                <a:latin typeface="+mj-ea"/>
                <a:ea typeface="+mj-ea"/>
              </a:rPr>
              <a:t>)</a:t>
            </a:r>
            <a:r>
              <a:rPr lang="en-US" altLang="en-US" sz="2200" baseline="0" dirty="0">
                <a:latin typeface="+mj-ea"/>
                <a:ea typeface="+mj-ea"/>
              </a:rPr>
              <a:t>, Tokyo, JAPAN</a:t>
            </a:r>
            <a:endParaRPr lang="ja-JP" altLang="en-US" sz="2200" baseline="0" dirty="0">
              <a:latin typeface="+mj-ea"/>
              <a:ea typeface="+mj-ea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E16F6ED-D584-B69D-04EE-D7BAD9A5619A}"/>
              </a:ext>
            </a:extLst>
          </p:cNvPr>
          <p:cNvSpPr/>
          <p:nvPr/>
        </p:nvSpPr>
        <p:spPr>
          <a:xfrm>
            <a:off x="252943" y="1678161"/>
            <a:ext cx="8567798" cy="511236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 descr="TIPS 2014-4.jpg">
            <a:extLst>
              <a:ext uri="{FF2B5EF4-FFF2-40B4-BE49-F238E27FC236}">
                <a16:creationId xmlns:a16="http://schemas.microsoft.com/office/drawing/2014/main" id="{02AF6BA0-3994-F9CB-193E-C695A17EEF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4995" b="36000"/>
          <a:stretch/>
        </p:blipFill>
        <p:spPr>
          <a:xfrm>
            <a:off x="714144" y="1750169"/>
            <a:ext cx="7681391" cy="482453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1FF5056-9D5D-9202-076D-15F33B4E0FC7}"/>
              </a:ext>
            </a:extLst>
          </p:cNvPr>
          <p:cNvSpPr txBox="1"/>
          <p:nvPr/>
        </p:nvSpPr>
        <p:spPr>
          <a:xfrm>
            <a:off x="2051720" y="3429000"/>
            <a:ext cx="56554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4000" baseline="0" dirty="0">
                <a:solidFill>
                  <a:srgbClr val="FF0000"/>
                </a:solidFill>
                <a:latin typeface="+mj-ea"/>
                <a:ea typeface="+mj-ea"/>
              </a:rPr>
              <a:t>This like meeting </a:t>
            </a:r>
          </a:p>
          <a:p>
            <a:pPr algn="ctr"/>
            <a:r>
              <a:rPr lang="en-US" altLang="ja-JP" sz="4000" baseline="0" dirty="0">
                <a:solidFill>
                  <a:srgbClr val="FF0000"/>
                </a:solidFill>
                <a:latin typeface="+mj-ea"/>
                <a:ea typeface="+mj-ea"/>
              </a:rPr>
              <a:t>will be held </a:t>
            </a:r>
          </a:p>
          <a:p>
            <a:pPr algn="ctr"/>
            <a:r>
              <a:rPr lang="en-US" altLang="ja-JP" sz="4000" baseline="0" dirty="0">
                <a:solidFill>
                  <a:srgbClr val="FF0000"/>
                </a:solidFill>
                <a:latin typeface="+mj-ea"/>
                <a:ea typeface="+mj-ea"/>
              </a:rPr>
              <a:t>in each 2 years.</a:t>
            </a:r>
            <a:endParaRPr lang="ja-JP" altLang="en-US" sz="400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7FD3C27-E88F-E237-2BA8-A58FB90E0B09}"/>
              </a:ext>
            </a:extLst>
          </p:cNvPr>
          <p:cNvSpPr/>
          <p:nvPr/>
        </p:nvSpPr>
        <p:spPr bwMode="auto">
          <a:xfrm>
            <a:off x="1691680" y="2276872"/>
            <a:ext cx="5760640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4E6E0CF-8734-55EF-3AFE-6E0FB4B7F1C1}"/>
              </a:ext>
            </a:extLst>
          </p:cNvPr>
          <p:cNvSpPr/>
          <p:nvPr/>
        </p:nvSpPr>
        <p:spPr bwMode="auto">
          <a:xfrm>
            <a:off x="503548" y="1810853"/>
            <a:ext cx="8136904" cy="47031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  <p:pic>
        <p:nvPicPr>
          <p:cNvPr id="12" name="図 11" descr="images.png">
            <a:extLst>
              <a:ext uri="{FF2B5EF4-FFF2-40B4-BE49-F238E27FC236}">
                <a16:creationId xmlns:a16="http://schemas.microsoft.com/office/drawing/2014/main" id="{7EF9FBAD-7CDE-905A-7363-DEF23C3DD4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805" y="186638"/>
            <a:ext cx="957312" cy="665492"/>
          </a:xfrm>
          <a:prstGeom prst="rect">
            <a:avLst/>
          </a:prstGeom>
          <a:ln>
            <a:noFill/>
          </a:ln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1A55507-6CD0-1357-9D20-DD05A7C76C70}"/>
              </a:ext>
            </a:extLst>
          </p:cNvPr>
          <p:cNvSpPr/>
          <p:nvPr/>
        </p:nvSpPr>
        <p:spPr bwMode="auto">
          <a:xfrm>
            <a:off x="5580112" y="7102159"/>
            <a:ext cx="1702485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3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wipe(up)">
                                      <p:cBhvr>
                                        <p:cTn id="6" dur="10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wipe(up)">
                                      <p:cBhvr>
                                        <p:cTn id="11" dur="10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5"/>
      <p:bldP spid="11" grpId="0" build="p" bldLvl="5" animBg="1"/>
      <p:bldP spid="8" grpId="0" animBg="1"/>
    </p:bldLst>
  </p:timing>
</p:sld>
</file>

<file path=ppt/theme/theme1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ゴシック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ゴシック" pitchFamily="49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23798</TotalTime>
  <Words>3554</Words>
  <Application>Microsoft Macintosh PowerPoint</Application>
  <PresentationFormat>画面に合わせる (4:3)</PresentationFormat>
  <Paragraphs>475</Paragraphs>
  <Slides>44</Slides>
  <Notes>2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44</vt:i4>
      </vt:variant>
    </vt:vector>
  </HeadingPairs>
  <TitlesOfParts>
    <vt:vector size="53" baseType="lpstr">
      <vt:lpstr>Hiragino Maru Gothic Pro W4</vt:lpstr>
      <vt:lpstr>ＭＳ Ｐゴシック</vt:lpstr>
      <vt:lpstr>MS PMincho</vt:lpstr>
      <vt:lpstr>MS PMincho</vt:lpstr>
      <vt:lpstr>American Typewriter</vt:lpstr>
      <vt:lpstr>Arial</vt:lpstr>
      <vt:lpstr>Edwardian Script ITC</vt:lpstr>
      <vt:lpstr>Trattatello</vt:lpstr>
      <vt:lpstr>1_標準デザイン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DERMATOLOGY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TOMOTAKA MABUCHI</dc:creator>
  <cp:lastModifiedBy>明 小澤</cp:lastModifiedBy>
  <cp:revision>1547</cp:revision>
  <cp:lastPrinted>2022-11-24T07:23:14Z</cp:lastPrinted>
  <dcterms:created xsi:type="dcterms:W3CDTF">2011-09-03T09:31:13Z</dcterms:created>
  <dcterms:modified xsi:type="dcterms:W3CDTF">2023-07-21T11:13:49Z</dcterms:modified>
  <cp:contentStatus/>
</cp:coreProperties>
</file>